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6"/>
  </p:notesMasterIdLst>
  <p:sldIdLst>
    <p:sldId id="256" r:id="rId2"/>
    <p:sldId id="444" r:id="rId3"/>
    <p:sldId id="353" r:id="rId4"/>
    <p:sldId id="445" r:id="rId5"/>
    <p:sldId id="354" r:id="rId6"/>
    <p:sldId id="355" r:id="rId7"/>
    <p:sldId id="446" r:id="rId8"/>
    <p:sldId id="482" r:id="rId9"/>
    <p:sldId id="448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6" r:id="rId18"/>
    <p:sldId id="367" r:id="rId19"/>
    <p:sldId id="368" r:id="rId20"/>
    <p:sldId id="467" r:id="rId21"/>
    <p:sldId id="469" r:id="rId22"/>
    <p:sldId id="381" r:id="rId23"/>
    <p:sldId id="383" r:id="rId24"/>
    <p:sldId id="386" r:id="rId25"/>
    <p:sldId id="387" r:id="rId26"/>
    <p:sldId id="388" r:id="rId27"/>
    <p:sldId id="389" r:id="rId28"/>
    <p:sldId id="390" r:id="rId29"/>
    <p:sldId id="402" r:id="rId30"/>
    <p:sldId id="403" r:id="rId31"/>
    <p:sldId id="406" r:id="rId32"/>
    <p:sldId id="407" r:id="rId33"/>
    <p:sldId id="410" r:id="rId34"/>
    <p:sldId id="411" r:id="rId35"/>
    <p:sldId id="414" r:id="rId36"/>
    <p:sldId id="415" r:id="rId37"/>
    <p:sldId id="418" r:id="rId38"/>
    <p:sldId id="419" r:id="rId39"/>
    <p:sldId id="420" r:id="rId40"/>
    <p:sldId id="421" r:id="rId41"/>
    <p:sldId id="422" r:id="rId42"/>
    <p:sldId id="466" r:id="rId43"/>
    <p:sldId id="428" r:id="rId44"/>
    <p:sldId id="484" r:id="rId45"/>
    <p:sldId id="429" r:id="rId46"/>
    <p:sldId id="471" r:id="rId47"/>
    <p:sldId id="433" r:id="rId48"/>
    <p:sldId id="476" r:id="rId49"/>
    <p:sldId id="472" r:id="rId50"/>
    <p:sldId id="473" r:id="rId51"/>
    <p:sldId id="474" r:id="rId52"/>
    <p:sldId id="475" r:id="rId53"/>
    <p:sldId id="434" r:id="rId54"/>
    <p:sldId id="435" r:id="rId55"/>
    <p:sldId id="436" r:id="rId56"/>
    <p:sldId id="437" r:id="rId57"/>
    <p:sldId id="485" r:id="rId58"/>
    <p:sldId id="453" r:id="rId59"/>
    <p:sldId id="261" r:id="rId60"/>
    <p:sldId id="259" r:id="rId61"/>
    <p:sldId id="263" r:id="rId62"/>
    <p:sldId id="284" r:id="rId63"/>
    <p:sldId id="456" r:id="rId64"/>
    <p:sldId id="457" r:id="rId65"/>
    <p:sldId id="458" r:id="rId66"/>
    <p:sldId id="461" r:id="rId67"/>
    <p:sldId id="462" r:id="rId68"/>
    <p:sldId id="265" r:id="rId69"/>
    <p:sldId id="274" r:id="rId70"/>
    <p:sldId id="307" r:id="rId71"/>
    <p:sldId id="308" r:id="rId72"/>
    <p:sldId id="275" r:id="rId73"/>
    <p:sldId id="478" r:id="rId74"/>
    <p:sldId id="479" r:id="rId75"/>
    <p:sldId id="480" r:id="rId76"/>
    <p:sldId id="481" r:id="rId77"/>
    <p:sldId id="317" r:id="rId78"/>
    <p:sldId id="292" r:id="rId79"/>
    <p:sldId id="335" r:id="rId80"/>
    <p:sldId id="350" r:id="rId81"/>
    <p:sldId id="333" r:id="rId82"/>
    <p:sldId id="293" r:id="rId83"/>
    <p:sldId id="325" r:id="rId84"/>
    <p:sldId id="314" r:id="rId85"/>
    <p:sldId id="319" r:id="rId86"/>
    <p:sldId id="267" r:id="rId87"/>
    <p:sldId id="477" r:id="rId88"/>
    <p:sldId id="277" r:id="rId89"/>
    <p:sldId id="268" r:id="rId90"/>
    <p:sldId id="450" r:id="rId91"/>
    <p:sldId id="451" r:id="rId92"/>
    <p:sldId id="452" r:id="rId93"/>
    <p:sldId id="313" r:id="rId94"/>
    <p:sldId id="318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" initials="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65" autoAdjust="0"/>
  </p:normalViewPr>
  <p:slideViewPr>
    <p:cSldViewPr>
      <p:cViewPr varScale="1">
        <p:scale>
          <a:sx n="94" d="100"/>
          <a:sy n="94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18T23:03:42.188" idx="2">
    <p:pos x="3203" y="2304"/>
    <p:text>merge with previsou items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21T15:10:45.125" idx="11">
    <p:pos x="1552" y="503"/>
    <p:text>add better than graph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18T23:19:18.282" idx="8">
    <p:pos x="1838" y="444"/>
    <p:text>to redo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5E9B017-B5B2-4CE0-B341-3F58B356A408}" type="presOf" srcId="{F4868130-F066-4DA0-BDEF-7664B158E64A}" destId="{918DD49F-9DBA-4384-BBB8-B66CCEB9C22A}" srcOrd="0" destOrd="0" presId="urn:microsoft.com/office/officeart/2005/8/layout/gear1"/>
    <dgm:cxn modelId="{A0FCC623-88DB-4F4C-AAFC-EFFD5785107D}" type="presOf" srcId="{E3C395EE-D659-4839-9E5A-DF647E9EBB80}" destId="{5464612C-AF9E-41AD-A5DC-219B9286F922}" srcOrd="0" destOrd="0" presId="urn:microsoft.com/office/officeart/2005/8/layout/gear1"/>
    <dgm:cxn modelId="{E6051D61-E820-4363-83FB-9E781B203D45}" type="presOf" srcId="{A823A98C-23FB-48CA-90D1-091533008B77}" destId="{ECF00E80-34DC-4AB2-83FE-98418404F383}" srcOrd="2" destOrd="0" presId="urn:microsoft.com/office/officeart/2005/8/layout/gear1"/>
    <dgm:cxn modelId="{D4A2C233-E414-4F65-B9AF-0A7FD2663DD0}" type="presOf" srcId="{7FA06356-198B-490A-B285-6C14FA6C6729}" destId="{51A98CCA-441B-4C51-9730-84D303B6E409}" srcOrd="0" destOrd="0" presId="urn:microsoft.com/office/officeart/2005/8/layout/gear1"/>
    <dgm:cxn modelId="{C2D1A547-B518-4522-8179-AA637929ACC1}" type="presOf" srcId="{70AD6047-0E35-498C-838F-1A6222797761}" destId="{5544EE8A-54D0-4202-A40E-88D7D1BC1887}" srcOrd="0" destOrd="0" presId="urn:microsoft.com/office/officeart/2005/8/layout/gear1"/>
    <dgm:cxn modelId="{43862871-81F8-4251-9F05-ADD221049AB3}" type="presOf" srcId="{7FA06356-198B-490A-B285-6C14FA6C6729}" destId="{6640C9B8-C7F7-46DB-8B5F-DCE385D2C14F}" srcOrd="1" destOrd="0" presId="urn:microsoft.com/office/officeart/2005/8/layout/gear1"/>
    <dgm:cxn modelId="{925F7CBC-BD23-4BBE-BA67-885AFE773885}" type="presOf" srcId="{E3C395EE-D659-4839-9E5A-DF647E9EBB80}" destId="{BD10F6A2-6499-4241-8768-7F0D8A11EDA5}" srcOrd="1" destOrd="0" presId="urn:microsoft.com/office/officeart/2005/8/layout/gear1"/>
    <dgm:cxn modelId="{EC81B261-6D9C-447D-B287-1A5B6C816B54}" type="presOf" srcId="{7FA06356-198B-490A-B285-6C14FA6C6729}" destId="{87A5DA37-78ED-4431-9C3B-BF4208046F08}" srcOrd="2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CE2797D6-F34D-44CA-B196-A1496FA70CFD}" type="presOf" srcId="{669A384F-83B3-49C9-899B-FD56534ACFA9}" destId="{3DE1BC69-BF7A-4639-B4ED-AE84FB7AF24B}" srcOrd="0" destOrd="0" presId="urn:microsoft.com/office/officeart/2005/8/layout/gear1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F357F14E-CA13-4B0B-BF0E-2AD59487199C}" type="presOf" srcId="{A823A98C-23FB-48CA-90D1-091533008B77}" destId="{B832199C-1EF1-4922-871F-180D401613D2}" srcOrd="1" destOrd="0" presId="urn:microsoft.com/office/officeart/2005/8/layout/gear1"/>
    <dgm:cxn modelId="{EB245165-1F09-4437-A5F7-EB0B20B1A92D}" type="presOf" srcId="{A823A98C-23FB-48CA-90D1-091533008B77}" destId="{ED1D8B9A-E4AA-4EC6-979B-D607E7EB18B8}" srcOrd="0" destOrd="0" presId="urn:microsoft.com/office/officeart/2005/8/layout/gear1"/>
    <dgm:cxn modelId="{A531524E-EA44-4348-894D-F8B0A280FFE2}" type="presOf" srcId="{E3C395EE-D659-4839-9E5A-DF647E9EBB80}" destId="{B65B5C3D-7E09-40E9-AC02-62B4E7BEF1D3}" srcOrd="2" destOrd="0" presId="urn:microsoft.com/office/officeart/2005/8/layout/gear1"/>
    <dgm:cxn modelId="{413F35F5-EAA1-4CD1-AD60-A391850F84DF}" type="presOf" srcId="{D55E9E5E-3204-49E0-9EF3-3B6049D09EFE}" destId="{EB8CD365-E94C-49AC-BC92-320BCC4A77C8}" srcOrd="0" destOrd="0" presId="urn:microsoft.com/office/officeart/2005/8/layout/gear1"/>
    <dgm:cxn modelId="{20565083-70B9-4797-BFAA-A334BC234D53}" type="presOf" srcId="{7FA06356-198B-490A-B285-6C14FA6C6729}" destId="{88DCBEF6-5890-48DB-A04D-AAD14BAC18A4}" srcOrd="3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63CEFB2F-0B3C-402E-B0AC-C4B6E9BF02B9}" type="presParOf" srcId="{3DE1BC69-BF7A-4639-B4ED-AE84FB7AF24B}" destId="{ED1D8B9A-E4AA-4EC6-979B-D607E7EB18B8}" srcOrd="0" destOrd="0" presId="urn:microsoft.com/office/officeart/2005/8/layout/gear1"/>
    <dgm:cxn modelId="{05303516-3DC6-4104-AB0F-B9C609AD4E82}" type="presParOf" srcId="{3DE1BC69-BF7A-4639-B4ED-AE84FB7AF24B}" destId="{B832199C-1EF1-4922-871F-180D401613D2}" srcOrd="1" destOrd="0" presId="urn:microsoft.com/office/officeart/2005/8/layout/gear1"/>
    <dgm:cxn modelId="{7213BC2B-47A8-498C-AF70-B743E7B1EE3E}" type="presParOf" srcId="{3DE1BC69-BF7A-4639-B4ED-AE84FB7AF24B}" destId="{ECF00E80-34DC-4AB2-83FE-98418404F383}" srcOrd="2" destOrd="0" presId="urn:microsoft.com/office/officeart/2005/8/layout/gear1"/>
    <dgm:cxn modelId="{19D66263-5896-4EBA-A467-F74D8E870811}" type="presParOf" srcId="{3DE1BC69-BF7A-4639-B4ED-AE84FB7AF24B}" destId="{5464612C-AF9E-41AD-A5DC-219B9286F922}" srcOrd="3" destOrd="0" presId="urn:microsoft.com/office/officeart/2005/8/layout/gear1"/>
    <dgm:cxn modelId="{D795DD91-0DF5-422F-8A1A-E8DD293307BC}" type="presParOf" srcId="{3DE1BC69-BF7A-4639-B4ED-AE84FB7AF24B}" destId="{BD10F6A2-6499-4241-8768-7F0D8A11EDA5}" srcOrd="4" destOrd="0" presId="urn:microsoft.com/office/officeart/2005/8/layout/gear1"/>
    <dgm:cxn modelId="{816E7E1D-523A-43DE-883F-C7EE96899209}" type="presParOf" srcId="{3DE1BC69-BF7A-4639-B4ED-AE84FB7AF24B}" destId="{B65B5C3D-7E09-40E9-AC02-62B4E7BEF1D3}" srcOrd="5" destOrd="0" presId="urn:microsoft.com/office/officeart/2005/8/layout/gear1"/>
    <dgm:cxn modelId="{BDFBA60C-766F-4211-99F1-B5271315A813}" type="presParOf" srcId="{3DE1BC69-BF7A-4639-B4ED-AE84FB7AF24B}" destId="{51A98CCA-441B-4C51-9730-84D303B6E409}" srcOrd="6" destOrd="0" presId="urn:microsoft.com/office/officeart/2005/8/layout/gear1"/>
    <dgm:cxn modelId="{4CB011F6-A950-42A6-97A4-E0B9AB45E810}" type="presParOf" srcId="{3DE1BC69-BF7A-4639-B4ED-AE84FB7AF24B}" destId="{6640C9B8-C7F7-46DB-8B5F-DCE385D2C14F}" srcOrd="7" destOrd="0" presId="urn:microsoft.com/office/officeart/2005/8/layout/gear1"/>
    <dgm:cxn modelId="{AB6F0D05-15CF-4610-A8DD-494641AE6D66}" type="presParOf" srcId="{3DE1BC69-BF7A-4639-B4ED-AE84FB7AF24B}" destId="{87A5DA37-78ED-4431-9C3B-BF4208046F08}" srcOrd="8" destOrd="0" presId="urn:microsoft.com/office/officeart/2005/8/layout/gear1"/>
    <dgm:cxn modelId="{C67D974C-8399-401A-8700-0A50B6D2BA02}" type="presParOf" srcId="{3DE1BC69-BF7A-4639-B4ED-AE84FB7AF24B}" destId="{88DCBEF6-5890-48DB-A04D-AAD14BAC18A4}" srcOrd="9" destOrd="0" presId="urn:microsoft.com/office/officeart/2005/8/layout/gear1"/>
    <dgm:cxn modelId="{9532B8ED-2127-48C3-BCD6-CDFB50B3DA3D}" type="presParOf" srcId="{3DE1BC69-BF7A-4639-B4ED-AE84FB7AF24B}" destId="{918DD49F-9DBA-4384-BBB8-B66CCEB9C22A}" srcOrd="10" destOrd="0" presId="urn:microsoft.com/office/officeart/2005/8/layout/gear1"/>
    <dgm:cxn modelId="{67762702-308C-47CD-8AC6-26D04E4735FB}" type="presParOf" srcId="{3DE1BC69-BF7A-4639-B4ED-AE84FB7AF24B}" destId="{5544EE8A-54D0-4202-A40E-88D7D1BC1887}" srcOrd="11" destOrd="0" presId="urn:microsoft.com/office/officeart/2005/8/layout/gear1"/>
    <dgm:cxn modelId="{3F5A2AC9-5421-4946-A9BF-E578ACF10ABD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A8D83EC-99C9-42DF-B2DE-CC0D58082CB6}" type="presOf" srcId="{7FA06356-198B-490A-B285-6C14FA6C6729}" destId="{6640C9B8-C7F7-46DB-8B5F-DCE385D2C14F}" srcOrd="1" destOrd="0" presId="urn:microsoft.com/office/officeart/2005/8/layout/gear1"/>
    <dgm:cxn modelId="{8C72A43A-D66E-41C8-A8E2-992E6DFE44DA}" type="presOf" srcId="{A823A98C-23FB-48CA-90D1-091533008B77}" destId="{B832199C-1EF1-4922-871F-180D401613D2}" srcOrd="1" destOrd="0" presId="urn:microsoft.com/office/officeart/2005/8/layout/gear1"/>
    <dgm:cxn modelId="{2632E098-D393-4168-A50B-B36F04486617}" type="presOf" srcId="{A823A98C-23FB-48CA-90D1-091533008B77}" destId="{ED1D8B9A-E4AA-4EC6-979B-D607E7EB18B8}" srcOrd="0" destOrd="0" presId="urn:microsoft.com/office/officeart/2005/8/layout/gear1"/>
    <dgm:cxn modelId="{86F2C023-F0A6-4C92-B52D-66E457D0EA6A}" type="presOf" srcId="{D55E9E5E-3204-49E0-9EF3-3B6049D09EFE}" destId="{EB8CD365-E94C-49AC-BC92-320BCC4A77C8}" srcOrd="0" destOrd="0" presId="urn:microsoft.com/office/officeart/2005/8/layout/gear1"/>
    <dgm:cxn modelId="{60BD4484-50C4-4446-9DCE-82C687BB5192}" type="presOf" srcId="{E3C395EE-D659-4839-9E5A-DF647E9EBB80}" destId="{B65B5C3D-7E09-40E9-AC02-62B4E7BEF1D3}" srcOrd="2" destOrd="0" presId="urn:microsoft.com/office/officeart/2005/8/layout/gear1"/>
    <dgm:cxn modelId="{7107E987-1E13-49BC-8C14-45A2522EE5E2}" type="presOf" srcId="{7FA06356-198B-490A-B285-6C14FA6C6729}" destId="{88DCBEF6-5890-48DB-A04D-AAD14BAC18A4}" srcOrd="3" destOrd="0" presId="urn:microsoft.com/office/officeart/2005/8/layout/gear1"/>
    <dgm:cxn modelId="{A0177F74-4998-491F-BCE1-E3212857F512}" type="presOf" srcId="{E3C395EE-D659-4839-9E5A-DF647E9EBB80}" destId="{BD10F6A2-6499-4241-8768-7F0D8A11EDA5}" srcOrd="1" destOrd="0" presId="urn:microsoft.com/office/officeart/2005/8/layout/gear1"/>
    <dgm:cxn modelId="{C06BE734-32A9-4E3A-9923-9EE0222D9E98}" type="presOf" srcId="{E3C395EE-D659-4839-9E5A-DF647E9EBB80}" destId="{5464612C-AF9E-41AD-A5DC-219B9286F922}" srcOrd="0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CFF4CD71-F38A-492D-9970-7620E5931E41}" type="presOf" srcId="{70AD6047-0E35-498C-838F-1A6222797761}" destId="{5544EE8A-54D0-4202-A40E-88D7D1BC1887}" srcOrd="0" destOrd="0" presId="urn:microsoft.com/office/officeart/2005/8/layout/gear1"/>
    <dgm:cxn modelId="{3E6A2DCC-889D-455B-B47C-CF9EDD652191}" type="presOf" srcId="{7FA06356-198B-490A-B285-6C14FA6C6729}" destId="{51A98CCA-441B-4C51-9730-84D303B6E409}" srcOrd="0" destOrd="0" presId="urn:microsoft.com/office/officeart/2005/8/layout/gear1"/>
    <dgm:cxn modelId="{031C0D54-9A09-47C9-A87C-AC128AE92A06}" type="presOf" srcId="{A823A98C-23FB-48CA-90D1-091533008B77}" destId="{ECF00E80-34DC-4AB2-83FE-98418404F383}" srcOrd="2" destOrd="0" presId="urn:microsoft.com/office/officeart/2005/8/layout/gear1"/>
    <dgm:cxn modelId="{C7943B45-9FB7-487E-9CAD-34B92EA60C55}" type="presOf" srcId="{669A384F-83B3-49C9-899B-FD56534ACFA9}" destId="{3DE1BC69-BF7A-4639-B4ED-AE84FB7AF24B}" srcOrd="0" destOrd="0" presId="urn:microsoft.com/office/officeart/2005/8/layout/gear1"/>
    <dgm:cxn modelId="{2B0E9AD6-EC0C-47E9-BDB1-8CBF9BA397A0}" type="presOf" srcId="{F4868130-F066-4DA0-BDEF-7664B158E64A}" destId="{918DD49F-9DBA-4384-BBB8-B66CCEB9C22A}" srcOrd="0" destOrd="0" presId="urn:microsoft.com/office/officeart/2005/8/layout/gear1"/>
    <dgm:cxn modelId="{D2299A8B-71A9-428F-9857-D8AA8C5DB582}" type="presOf" srcId="{7FA06356-198B-490A-B285-6C14FA6C6729}" destId="{87A5DA37-78ED-4431-9C3B-BF4208046F08}" srcOrd="2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AD9D2B6B-159D-4602-8D82-A5F9DF074983}" type="presParOf" srcId="{3DE1BC69-BF7A-4639-B4ED-AE84FB7AF24B}" destId="{ED1D8B9A-E4AA-4EC6-979B-D607E7EB18B8}" srcOrd="0" destOrd="0" presId="urn:microsoft.com/office/officeart/2005/8/layout/gear1"/>
    <dgm:cxn modelId="{9DF85F5E-8C4C-406E-BCC1-B877D55983E2}" type="presParOf" srcId="{3DE1BC69-BF7A-4639-B4ED-AE84FB7AF24B}" destId="{B832199C-1EF1-4922-871F-180D401613D2}" srcOrd="1" destOrd="0" presId="urn:microsoft.com/office/officeart/2005/8/layout/gear1"/>
    <dgm:cxn modelId="{0A608360-94B1-4C42-B943-1D811BCA9C3D}" type="presParOf" srcId="{3DE1BC69-BF7A-4639-B4ED-AE84FB7AF24B}" destId="{ECF00E80-34DC-4AB2-83FE-98418404F383}" srcOrd="2" destOrd="0" presId="urn:microsoft.com/office/officeart/2005/8/layout/gear1"/>
    <dgm:cxn modelId="{77F3DEAE-7D33-4288-8A37-E9F9A9DB439B}" type="presParOf" srcId="{3DE1BC69-BF7A-4639-B4ED-AE84FB7AF24B}" destId="{5464612C-AF9E-41AD-A5DC-219B9286F922}" srcOrd="3" destOrd="0" presId="urn:microsoft.com/office/officeart/2005/8/layout/gear1"/>
    <dgm:cxn modelId="{E3112CA6-A7DF-4007-AD86-B9F607DDAE9D}" type="presParOf" srcId="{3DE1BC69-BF7A-4639-B4ED-AE84FB7AF24B}" destId="{BD10F6A2-6499-4241-8768-7F0D8A11EDA5}" srcOrd="4" destOrd="0" presId="urn:microsoft.com/office/officeart/2005/8/layout/gear1"/>
    <dgm:cxn modelId="{75838119-C032-465B-A4D3-67738A415E9D}" type="presParOf" srcId="{3DE1BC69-BF7A-4639-B4ED-AE84FB7AF24B}" destId="{B65B5C3D-7E09-40E9-AC02-62B4E7BEF1D3}" srcOrd="5" destOrd="0" presId="urn:microsoft.com/office/officeart/2005/8/layout/gear1"/>
    <dgm:cxn modelId="{FE970EE1-A599-4647-8F48-2098898B38C5}" type="presParOf" srcId="{3DE1BC69-BF7A-4639-B4ED-AE84FB7AF24B}" destId="{51A98CCA-441B-4C51-9730-84D303B6E409}" srcOrd="6" destOrd="0" presId="urn:microsoft.com/office/officeart/2005/8/layout/gear1"/>
    <dgm:cxn modelId="{C8FF3004-5CC4-4B0F-A956-ECC385E8B128}" type="presParOf" srcId="{3DE1BC69-BF7A-4639-B4ED-AE84FB7AF24B}" destId="{6640C9B8-C7F7-46DB-8B5F-DCE385D2C14F}" srcOrd="7" destOrd="0" presId="urn:microsoft.com/office/officeart/2005/8/layout/gear1"/>
    <dgm:cxn modelId="{45B751AD-10C5-4443-967A-E20C7115DBD6}" type="presParOf" srcId="{3DE1BC69-BF7A-4639-B4ED-AE84FB7AF24B}" destId="{87A5DA37-78ED-4431-9C3B-BF4208046F08}" srcOrd="8" destOrd="0" presId="urn:microsoft.com/office/officeart/2005/8/layout/gear1"/>
    <dgm:cxn modelId="{7A409C7F-AB67-4851-895D-2E4032518639}" type="presParOf" srcId="{3DE1BC69-BF7A-4639-B4ED-AE84FB7AF24B}" destId="{88DCBEF6-5890-48DB-A04D-AAD14BAC18A4}" srcOrd="9" destOrd="0" presId="urn:microsoft.com/office/officeart/2005/8/layout/gear1"/>
    <dgm:cxn modelId="{ABCA4E35-8037-401E-86FA-1DB69C6D79CC}" type="presParOf" srcId="{3DE1BC69-BF7A-4639-B4ED-AE84FB7AF24B}" destId="{918DD49F-9DBA-4384-BBB8-B66CCEB9C22A}" srcOrd="10" destOrd="0" presId="urn:microsoft.com/office/officeart/2005/8/layout/gear1"/>
    <dgm:cxn modelId="{B9D1E2E2-8C8D-438D-A391-3635DB6D147F}" type="presParOf" srcId="{3DE1BC69-BF7A-4639-B4ED-AE84FB7AF24B}" destId="{5544EE8A-54D0-4202-A40E-88D7D1BC1887}" srcOrd="11" destOrd="0" presId="urn:microsoft.com/office/officeart/2005/8/layout/gear1"/>
    <dgm:cxn modelId="{4DA75ABD-5AC5-45E5-BD1B-48413E6B4F6D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DA71BD1-649A-4026-8EB6-293B76E2E98E}" type="presOf" srcId="{E3C395EE-D659-4839-9E5A-DF647E9EBB80}" destId="{BD10F6A2-6499-4241-8768-7F0D8A11EDA5}" srcOrd="1" destOrd="0" presId="urn:microsoft.com/office/officeart/2005/8/layout/gear1"/>
    <dgm:cxn modelId="{13228D5F-8D1A-4FBA-9484-FC1629E3324F}" type="presOf" srcId="{F4868130-F066-4DA0-BDEF-7664B158E64A}" destId="{918DD49F-9DBA-4384-BBB8-B66CCEB9C22A}" srcOrd="0" destOrd="0" presId="urn:microsoft.com/office/officeart/2005/8/layout/gear1"/>
    <dgm:cxn modelId="{FFFAE05D-4385-419E-8FCE-524726CB2BEC}" type="presOf" srcId="{D55E9E5E-3204-49E0-9EF3-3B6049D09EFE}" destId="{EB8CD365-E94C-49AC-BC92-320BCC4A77C8}" srcOrd="0" destOrd="0" presId="urn:microsoft.com/office/officeart/2005/8/layout/gear1"/>
    <dgm:cxn modelId="{12856CE1-7996-435D-BDED-DD94553F24FC}" type="presOf" srcId="{A823A98C-23FB-48CA-90D1-091533008B77}" destId="{B832199C-1EF1-4922-871F-180D401613D2}" srcOrd="1" destOrd="0" presId="urn:microsoft.com/office/officeart/2005/8/layout/gear1"/>
    <dgm:cxn modelId="{952A2479-1EC1-4170-A19F-17A91E10E79C}" type="presOf" srcId="{70AD6047-0E35-498C-838F-1A6222797761}" destId="{5544EE8A-54D0-4202-A40E-88D7D1BC1887}" srcOrd="0" destOrd="0" presId="urn:microsoft.com/office/officeart/2005/8/layout/gear1"/>
    <dgm:cxn modelId="{8AD3F69D-0DBD-4762-AE1C-5AB176A6C4BC}" type="presOf" srcId="{A823A98C-23FB-48CA-90D1-091533008B77}" destId="{ED1D8B9A-E4AA-4EC6-979B-D607E7EB18B8}" srcOrd="0" destOrd="0" presId="urn:microsoft.com/office/officeart/2005/8/layout/gear1"/>
    <dgm:cxn modelId="{40941A31-1414-4C5B-A1DA-4F95CB0DC576}" type="presOf" srcId="{E3C395EE-D659-4839-9E5A-DF647E9EBB80}" destId="{5464612C-AF9E-41AD-A5DC-219B9286F922}" srcOrd="0" destOrd="0" presId="urn:microsoft.com/office/officeart/2005/8/layout/gear1"/>
    <dgm:cxn modelId="{04E0C821-1CBD-43F1-BED7-1CE357C3524A}" type="presOf" srcId="{7FA06356-198B-490A-B285-6C14FA6C6729}" destId="{6640C9B8-C7F7-46DB-8B5F-DCE385D2C14F}" srcOrd="1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A00144D1-8324-43B9-8654-7E6C6D9DE8C0}" type="presOf" srcId="{E3C395EE-D659-4839-9E5A-DF647E9EBB80}" destId="{B65B5C3D-7E09-40E9-AC02-62B4E7BEF1D3}" srcOrd="2" destOrd="0" presId="urn:microsoft.com/office/officeart/2005/8/layout/gear1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1E4CA896-6FCA-43C2-85F3-968B538DE5D0}" type="presOf" srcId="{669A384F-83B3-49C9-899B-FD56534ACFA9}" destId="{3DE1BC69-BF7A-4639-B4ED-AE84FB7AF24B}" srcOrd="0" destOrd="0" presId="urn:microsoft.com/office/officeart/2005/8/layout/gear1"/>
    <dgm:cxn modelId="{91AF024D-5E20-4117-ACCE-69E7CA521B9A}" type="presOf" srcId="{7FA06356-198B-490A-B285-6C14FA6C6729}" destId="{88DCBEF6-5890-48DB-A04D-AAD14BAC18A4}" srcOrd="3" destOrd="0" presId="urn:microsoft.com/office/officeart/2005/8/layout/gear1"/>
    <dgm:cxn modelId="{C1B12CA7-D408-439F-A91C-6483C826993D}" type="presOf" srcId="{A823A98C-23FB-48CA-90D1-091533008B77}" destId="{ECF00E80-34DC-4AB2-83FE-98418404F383}" srcOrd="2" destOrd="0" presId="urn:microsoft.com/office/officeart/2005/8/layout/gear1"/>
    <dgm:cxn modelId="{45074500-4159-40E8-9505-C6C7BE7F4A7D}" type="presOf" srcId="{7FA06356-198B-490A-B285-6C14FA6C6729}" destId="{51A98CCA-441B-4C51-9730-84D303B6E409}" srcOrd="0" destOrd="0" presId="urn:microsoft.com/office/officeart/2005/8/layout/gear1"/>
    <dgm:cxn modelId="{FA489B4F-C8FA-4338-A9CC-12D8BF79E35B}" type="presOf" srcId="{7FA06356-198B-490A-B285-6C14FA6C6729}" destId="{87A5DA37-78ED-4431-9C3B-BF4208046F08}" srcOrd="2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CD1CB663-081D-4E8F-91F9-803004C4D563}" type="presParOf" srcId="{3DE1BC69-BF7A-4639-B4ED-AE84FB7AF24B}" destId="{ED1D8B9A-E4AA-4EC6-979B-D607E7EB18B8}" srcOrd="0" destOrd="0" presId="urn:microsoft.com/office/officeart/2005/8/layout/gear1"/>
    <dgm:cxn modelId="{D3F7CC29-254C-44DE-BBDA-A7ADD0EAFB9B}" type="presParOf" srcId="{3DE1BC69-BF7A-4639-B4ED-AE84FB7AF24B}" destId="{B832199C-1EF1-4922-871F-180D401613D2}" srcOrd="1" destOrd="0" presId="urn:microsoft.com/office/officeart/2005/8/layout/gear1"/>
    <dgm:cxn modelId="{04647BB0-27AF-48B6-87CD-27DC1A69F24B}" type="presParOf" srcId="{3DE1BC69-BF7A-4639-B4ED-AE84FB7AF24B}" destId="{ECF00E80-34DC-4AB2-83FE-98418404F383}" srcOrd="2" destOrd="0" presId="urn:microsoft.com/office/officeart/2005/8/layout/gear1"/>
    <dgm:cxn modelId="{AAB9ACDD-73CE-4AE5-B692-8B4C4BDDD51A}" type="presParOf" srcId="{3DE1BC69-BF7A-4639-B4ED-AE84FB7AF24B}" destId="{5464612C-AF9E-41AD-A5DC-219B9286F922}" srcOrd="3" destOrd="0" presId="urn:microsoft.com/office/officeart/2005/8/layout/gear1"/>
    <dgm:cxn modelId="{68DDC421-51F4-41F9-AE3E-3268D9CEB773}" type="presParOf" srcId="{3DE1BC69-BF7A-4639-B4ED-AE84FB7AF24B}" destId="{BD10F6A2-6499-4241-8768-7F0D8A11EDA5}" srcOrd="4" destOrd="0" presId="urn:microsoft.com/office/officeart/2005/8/layout/gear1"/>
    <dgm:cxn modelId="{F735553B-C74C-4EB3-A39F-7CC3A2A18F49}" type="presParOf" srcId="{3DE1BC69-BF7A-4639-B4ED-AE84FB7AF24B}" destId="{B65B5C3D-7E09-40E9-AC02-62B4E7BEF1D3}" srcOrd="5" destOrd="0" presId="urn:microsoft.com/office/officeart/2005/8/layout/gear1"/>
    <dgm:cxn modelId="{435950AC-E993-47FE-ADD5-CB44FAD88EB8}" type="presParOf" srcId="{3DE1BC69-BF7A-4639-B4ED-AE84FB7AF24B}" destId="{51A98CCA-441B-4C51-9730-84D303B6E409}" srcOrd="6" destOrd="0" presId="urn:microsoft.com/office/officeart/2005/8/layout/gear1"/>
    <dgm:cxn modelId="{D55EF6F7-07E0-4864-99A0-4C365C6A5493}" type="presParOf" srcId="{3DE1BC69-BF7A-4639-B4ED-AE84FB7AF24B}" destId="{6640C9B8-C7F7-46DB-8B5F-DCE385D2C14F}" srcOrd="7" destOrd="0" presId="urn:microsoft.com/office/officeart/2005/8/layout/gear1"/>
    <dgm:cxn modelId="{E1A63F0A-01F8-4CA9-A0F9-47171591DDE6}" type="presParOf" srcId="{3DE1BC69-BF7A-4639-B4ED-AE84FB7AF24B}" destId="{87A5DA37-78ED-4431-9C3B-BF4208046F08}" srcOrd="8" destOrd="0" presId="urn:microsoft.com/office/officeart/2005/8/layout/gear1"/>
    <dgm:cxn modelId="{64879C7D-C95E-4C31-BC34-4EE8EC9E898A}" type="presParOf" srcId="{3DE1BC69-BF7A-4639-B4ED-AE84FB7AF24B}" destId="{88DCBEF6-5890-48DB-A04D-AAD14BAC18A4}" srcOrd="9" destOrd="0" presId="urn:microsoft.com/office/officeart/2005/8/layout/gear1"/>
    <dgm:cxn modelId="{5732CFDD-DE21-4D7F-B8D4-A273A58D6B0C}" type="presParOf" srcId="{3DE1BC69-BF7A-4639-B4ED-AE84FB7AF24B}" destId="{918DD49F-9DBA-4384-BBB8-B66CCEB9C22A}" srcOrd="10" destOrd="0" presId="urn:microsoft.com/office/officeart/2005/8/layout/gear1"/>
    <dgm:cxn modelId="{91BF94AF-0AE3-4828-8A8E-F89401EFC4D1}" type="presParOf" srcId="{3DE1BC69-BF7A-4639-B4ED-AE84FB7AF24B}" destId="{5544EE8A-54D0-4202-A40E-88D7D1BC1887}" srcOrd="11" destOrd="0" presId="urn:microsoft.com/office/officeart/2005/8/layout/gear1"/>
    <dgm:cxn modelId="{BB9178ED-FAB5-47C9-9BDB-CB27F54BE376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8C2D31-2204-4802-92F7-CC70138A81D9}" type="presOf" srcId="{A823A98C-23FB-48CA-90D1-091533008B77}" destId="{ECF00E80-34DC-4AB2-83FE-98418404F383}" srcOrd="2" destOrd="0" presId="urn:microsoft.com/office/officeart/2005/8/layout/gear1"/>
    <dgm:cxn modelId="{13FBE421-9F80-4BE2-A090-A0A05FCDD9A4}" type="presOf" srcId="{F4868130-F066-4DA0-BDEF-7664B158E64A}" destId="{918DD49F-9DBA-4384-BBB8-B66CCEB9C22A}" srcOrd="0" destOrd="0" presId="urn:microsoft.com/office/officeart/2005/8/layout/gear1"/>
    <dgm:cxn modelId="{F959898C-EFBA-4129-9E18-E1D5F0B9267A}" type="presOf" srcId="{D55E9E5E-3204-49E0-9EF3-3B6049D09EFE}" destId="{EB8CD365-E94C-49AC-BC92-320BCC4A77C8}" srcOrd="0" destOrd="0" presId="urn:microsoft.com/office/officeart/2005/8/layout/gear1"/>
    <dgm:cxn modelId="{0DB9C11F-95C0-4E75-9040-4FC054A67A1C}" type="presOf" srcId="{669A384F-83B3-49C9-899B-FD56534ACFA9}" destId="{3DE1BC69-BF7A-4639-B4ED-AE84FB7AF24B}" srcOrd="0" destOrd="0" presId="urn:microsoft.com/office/officeart/2005/8/layout/gear1"/>
    <dgm:cxn modelId="{23728F6C-1C7E-4907-BB07-0D2401607ED5}" type="presOf" srcId="{A823A98C-23FB-48CA-90D1-091533008B77}" destId="{ED1D8B9A-E4AA-4EC6-979B-D607E7EB18B8}" srcOrd="0" destOrd="0" presId="urn:microsoft.com/office/officeart/2005/8/layout/gear1"/>
    <dgm:cxn modelId="{9573EAE6-8CB2-408B-835C-0B65B0D2F747}" type="presOf" srcId="{E3C395EE-D659-4839-9E5A-DF647E9EBB80}" destId="{BD10F6A2-6499-4241-8768-7F0D8A11EDA5}" srcOrd="1" destOrd="0" presId="urn:microsoft.com/office/officeart/2005/8/layout/gear1"/>
    <dgm:cxn modelId="{31D01786-A060-4A89-97A3-072BA1B2D4CD}" type="presOf" srcId="{7FA06356-198B-490A-B285-6C14FA6C6729}" destId="{88DCBEF6-5890-48DB-A04D-AAD14BAC18A4}" srcOrd="3" destOrd="0" presId="urn:microsoft.com/office/officeart/2005/8/layout/gear1"/>
    <dgm:cxn modelId="{34E43B45-5CC9-4A3F-B460-37B01B8E16BD}" type="presOf" srcId="{70AD6047-0E35-498C-838F-1A6222797761}" destId="{5544EE8A-54D0-4202-A40E-88D7D1BC1887}" srcOrd="0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D1010910-1988-48DD-BE9B-C2226DEB6B19}" type="presOf" srcId="{A823A98C-23FB-48CA-90D1-091533008B77}" destId="{B832199C-1EF1-4922-871F-180D401613D2}" srcOrd="1" destOrd="0" presId="urn:microsoft.com/office/officeart/2005/8/layout/gear1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75699D93-E61B-4CC1-BB13-948E839DD102}" type="presOf" srcId="{E3C395EE-D659-4839-9E5A-DF647E9EBB80}" destId="{B65B5C3D-7E09-40E9-AC02-62B4E7BEF1D3}" srcOrd="2" destOrd="0" presId="urn:microsoft.com/office/officeart/2005/8/layout/gear1"/>
    <dgm:cxn modelId="{DB46BD8C-E161-4882-9C95-76EE25D67A49}" type="presOf" srcId="{E3C395EE-D659-4839-9E5A-DF647E9EBB80}" destId="{5464612C-AF9E-41AD-A5DC-219B9286F922}" srcOrd="0" destOrd="0" presId="urn:microsoft.com/office/officeart/2005/8/layout/gear1"/>
    <dgm:cxn modelId="{8CF1751F-00A6-4FD6-96ED-B4F84BC00293}" type="presOf" srcId="{7FA06356-198B-490A-B285-6C14FA6C6729}" destId="{87A5DA37-78ED-4431-9C3B-BF4208046F08}" srcOrd="2" destOrd="0" presId="urn:microsoft.com/office/officeart/2005/8/layout/gear1"/>
    <dgm:cxn modelId="{938F149B-D474-4FEC-ACF4-57731AD5C1C1}" type="presOf" srcId="{7FA06356-198B-490A-B285-6C14FA6C6729}" destId="{6640C9B8-C7F7-46DB-8B5F-DCE385D2C14F}" srcOrd="1" destOrd="0" presId="urn:microsoft.com/office/officeart/2005/8/layout/gear1"/>
    <dgm:cxn modelId="{F3D8FED7-277F-4243-B4AB-AEC1A5BEA295}" type="presOf" srcId="{7FA06356-198B-490A-B285-6C14FA6C6729}" destId="{51A98CCA-441B-4C51-9730-84D303B6E409}" srcOrd="0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C99F8244-6E08-4736-ACA0-435D3D524789}" type="presParOf" srcId="{3DE1BC69-BF7A-4639-B4ED-AE84FB7AF24B}" destId="{ED1D8B9A-E4AA-4EC6-979B-D607E7EB18B8}" srcOrd="0" destOrd="0" presId="urn:microsoft.com/office/officeart/2005/8/layout/gear1"/>
    <dgm:cxn modelId="{E81B8391-8156-48D3-A60D-488B3A8C6F92}" type="presParOf" srcId="{3DE1BC69-BF7A-4639-B4ED-AE84FB7AF24B}" destId="{B832199C-1EF1-4922-871F-180D401613D2}" srcOrd="1" destOrd="0" presId="urn:microsoft.com/office/officeart/2005/8/layout/gear1"/>
    <dgm:cxn modelId="{24CE22FB-5AEA-46E9-A7AE-E48ADB3B9FEB}" type="presParOf" srcId="{3DE1BC69-BF7A-4639-B4ED-AE84FB7AF24B}" destId="{ECF00E80-34DC-4AB2-83FE-98418404F383}" srcOrd="2" destOrd="0" presId="urn:microsoft.com/office/officeart/2005/8/layout/gear1"/>
    <dgm:cxn modelId="{DC8EA663-84F4-4B32-A88F-2BCE953FF6E7}" type="presParOf" srcId="{3DE1BC69-BF7A-4639-B4ED-AE84FB7AF24B}" destId="{5464612C-AF9E-41AD-A5DC-219B9286F922}" srcOrd="3" destOrd="0" presId="urn:microsoft.com/office/officeart/2005/8/layout/gear1"/>
    <dgm:cxn modelId="{67892AEC-45FF-4D7A-82BC-9989C19CC7D3}" type="presParOf" srcId="{3DE1BC69-BF7A-4639-B4ED-AE84FB7AF24B}" destId="{BD10F6A2-6499-4241-8768-7F0D8A11EDA5}" srcOrd="4" destOrd="0" presId="urn:microsoft.com/office/officeart/2005/8/layout/gear1"/>
    <dgm:cxn modelId="{F438296F-F97E-43FC-9164-C2753E3C8AC4}" type="presParOf" srcId="{3DE1BC69-BF7A-4639-B4ED-AE84FB7AF24B}" destId="{B65B5C3D-7E09-40E9-AC02-62B4E7BEF1D3}" srcOrd="5" destOrd="0" presId="urn:microsoft.com/office/officeart/2005/8/layout/gear1"/>
    <dgm:cxn modelId="{8061E102-A839-4329-BCB6-CF6FE059362C}" type="presParOf" srcId="{3DE1BC69-BF7A-4639-B4ED-AE84FB7AF24B}" destId="{51A98CCA-441B-4C51-9730-84D303B6E409}" srcOrd="6" destOrd="0" presId="urn:microsoft.com/office/officeart/2005/8/layout/gear1"/>
    <dgm:cxn modelId="{AA6FD8F3-F439-4CCB-92E6-A1E83CE6B053}" type="presParOf" srcId="{3DE1BC69-BF7A-4639-B4ED-AE84FB7AF24B}" destId="{6640C9B8-C7F7-46DB-8B5F-DCE385D2C14F}" srcOrd="7" destOrd="0" presId="urn:microsoft.com/office/officeart/2005/8/layout/gear1"/>
    <dgm:cxn modelId="{977252E5-F379-4058-AAD3-31B23D126669}" type="presParOf" srcId="{3DE1BC69-BF7A-4639-B4ED-AE84FB7AF24B}" destId="{87A5DA37-78ED-4431-9C3B-BF4208046F08}" srcOrd="8" destOrd="0" presId="urn:microsoft.com/office/officeart/2005/8/layout/gear1"/>
    <dgm:cxn modelId="{E1337EB9-2C4E-4FEC-A74E-35FB9475F6B5}" type="presParOf" srcId="{3DE1BC69-BF7A-4639-B4ED-AE84FB7AF24B}" destId="{88DCBEF6-5890-48DB-A04D-AAD14BAC18A4}" srcOrd="9" destOrd="0" presId="urn:microsoft.com/office/officeart/2005/8/layout/gear1"/>
    <dgm:cxn modelId="{FC4D1DAD-711B-4DEF-AB5F-9273B98D7939}" type="presParOf" srcId="{3DE1BC69-BF7A-4639-B4ED-AE84FB7AF24B}" destId="{918DD49F-9DBA-4384-BBB8-B66CCEB9C22A}" srcOrd="10" destOrd="0" presId="urn:microsoft.com/office/officeart/2005/8/layout/gear1"/>
    <dgm:cxn modelId="{B7E7B01F-E502-4D61-9B4F-99AC2E13FBAA}" type="presParOf" srcId="{3DE1BC69-BF7A-4639-B4ED-AE84FB7AF24B}" destId="{5544EE8A-54D0-4202-A40E-88D7D1BC1887}" srcOrd="11" destOrd="0" presId="urn:microsoft.com/office/officeart/2005/8/layout/gear1"/>
    <dgm:cxn modelId="{D990D91C-8C11-4480-90E2-80B638373862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086431-8D4A-44C8-805E-CCBA5ACDC1FE}" type="presOf" srcId="{7FA06356-198B-490A-B285-6C14FA6C6729}" destId="{88DCBEF6-5890-48DB-A04D-AAD14BAC18A4}" srcOrd="3" destOrd="0" presId="urn:microsoft.com/office/officeart/2005/8/layout/gear1"/>
    <dgm:cxn modelId="{DEA551D7-E3B2-4393-A516-2C1A06F295ED}" type="presOf" srcId="{E3C395EE-D659-4839-9E5A-DF647E9EBB80}" destId="{B65B5C3D-7E09-40E9-AC02-62B4E7BEF1D3}" srcOrd="2" destOrd="0" presId="urn:microsoft.com/office/officeart/2005/8/layout/gear1"/>
    <dgm:cxn modelId="{FBCC2C74-C8B6-4057-A2C6-E0CCCE471834}" type="presOf" srcId="{7FA06356-198B-490A-B285-6C14FA6C6729}" destId="{87A5DA37-78ED-4431-9C3B-BF4208046F08}" srcOrd="2" destOrd="0" presId="urn:microsoft.com/office/officeart/2005/8/layout/gear1"/>
    <dgm:cxn modelId="{8309C4B4-7C2C-4914-986C-98478B29DFB7}" type="presOf" srcId="{70AD6047-0E35-498C-838F-1A6222797761}" destId="{5544EE8A-54D0-4202-A40E-88D7D1BC1887}" srcOrd="0" destOrd="0" presId="urn:microsoft.com/office/officeart/2005/8/layout/gear1"/>
    <dgm:cxn modelId="{E64A30B1-063A-4FCB-8317-61E39FFB7BDF}" type="presOf" srcId="{E3C395EE-D659-4839-9E5A-DF647E9EBB80}" destId="{BD10F6A2-6499-4241-8768-7F0D8A11EDA5}" srcOrd="1" destOrd="0" presId="urn:microsoft.com/office/officeart/2005/8/layout/gear1"/>
    <dgm:cxn modelId="{06E23EE7-D9C5-4FB7-BD56-6B4D0633CE05}" type="presOf" srcId="{F4868130-F066-4DA0-BDEF-7664B158E64A}" destId="{918DD49F-9DBA-4384-BBB8-B66CCEB9C22A}" srcOrd="0" destOrd="0" presId="urn:microsoft.com/office/officeart/2005/8/layout/gear1"/>
    <dgm:cxn modelId="{F34D998D-EC71-439E-AB51-E955165DC65C}" type="presOf" srcId="{669A384F-83B3-49C9-899B-FD56534ACFA9}" destId="{3DE1BC69-BF7A-4639-B4ED-AE84FB7AF24B}" srcOrd="0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658CF312-ACAC-4CF9-95C0-BD1C0DF7C145}" type="presOf" srcId="{7FA06356-198B-490A-B285-6C14FA6C6729}" destId="{6640C9B8-C7F7-46DB-8B5F-DCE385D2C14F}" srcOrd="1" destOrd="0" presId="urn:microsoft.com/office/officeart/2005/8/layout/gear1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F85E7B94-931F-47FB-A95B-58C8095FC2F0}" type="presOf" srcId="{A823A98C-23FB-48CA-90D1-091533008B77}" destId="{B832199C-1EF1-4922-871F-180D401613D2}" srcOrd="1" destOrd="0" presId="urn:microsoft.com/office/officeart/2005/8/layout/gear1"/>
    <dgm:cxn modelId="{E695F23C-CF43-4A1B-9614-483F603D72E7}" type="presOf" srcId="{D55E9E5E-3204-49E0-9EF3-3B6049D09EFE}" destId="{EB8CD365-E94C-49AC-BC92-320BCC4A77C8}" srcOrd="0" destOrd="0" presId="urn:microsoft.com/office/officeart/2005/8/layout/gear1"/>
    <dgm:cxn modelId="{10C8A048-CB60-4AD8-858B-BF47A91F5F93}" type="presOf" srcId="{A823A98C-23FB-48CA-90D1-091533008B77}" destId="{ECF00E80-34DC-4AB2-83FE-98418404F383}" srcOrd="2" destOrd="0" presId="urn:microsoft.com/office/officeart/2005/8/layout/gear1"/>
    <dgm:cxn modelId="{8246F7FB-281A-4752-BB03-1557376FE665}" type="presOf" srcId="{E3C395EE-D659-4839-9E5A-DF647E9EBB80}" destId="{5464612C-AF9E-41AD-A5DC-219B9286F922}" srcOrd="0" destOrd="0" presId="urn:microsoft.com/office/officeart/2005/8/layout/gear1"/>
    <dgm:cxn modelId="{2F0EDAD5-BFD3-4C1E-BF7D-0FFC8F463F9A}" type="presOf" srcId="{A823A98C-23FB-48CA-90D1-091533008B77}" destId="{ED1D8B9A-E4AA-4EC6-979B-D607E7EB18B8}" srcOrd="0" destOrd="0" presId="urn:microsoft.com/office/officeart/2005/8/layout/gear1"/>
    <dgm:cxn modelId="{7C11229A-408C-4545-B45A-0CE62C99C729}" type="presOf" srcId="{7FA06356-198B-490A-B285-6C14FA6C6729}" destId="{51A98CCA-441B-4C51-9730-84D303B6E409}" srcOrd="0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00AB0A43-C66F-4E8E-86DB-5DB797645786}" type="presParOf" srcId="{3DE1BC69-BF7A-4639-B4ED-AE84FB7AF24B}" destId="{ED1D8B9A-E4AA-4EC6-979B-D607E7EB18B8}" srcOrd="0" destOrd="0" presId="urn:microsoft.com/office/officeart/2005/8/layout/gear1"/>
    <dgm:cxn modelId="{BE43B083-FAEF-408E-B121-4028789BD0A6}" type="presParOf" srcId="{3DE1BC69-BF7A-4639-B4ED-AE84FB7AF24B}" destId="{B832199C-1EF1-4922-871F-180D401613D2}" srcOrd="1" destOrd="0" presId="urn:microsoft.com/office/officeart/2005/8/layout/gear1"/>
    <dgm:cxn modelId="{F907A01F-011A-4B47-BEB0-E74F7AF884DB}" type="presParOf" srcId="{3DE1BC69-BF7A-4639-B4ED-AE84FB7AF24B}" destId="{ECF00E80-34DC-4AB2-83FE-98418404F383}" srcOrd="2" destOrd="0" presId="urn:microsoft.com/office/officeart/2005/8/layout/gear1"/>
    <dgm:cxn modelId="{4314BE0B-BFC4-4F22-B02C-83641F96066A}" type="presParOf" srcId="{3DE1BC69-BF7A-4639-B4ED-AE84FB7AF24B}" destId="{5464612C-AF9E-41AD-A5DC-219B9286F922}" srcOrd="3" destOrd="0" presId="urn:microsoft.com/office/officeart/2005/8/layout/gear1"/>
    <dgm:cxn modelId="{DF926C58-1426-48AE-8B3B-DBB860A2C919}" type="presParOf" srcId="{3DE1BC69-BF7A-4639-B4ED-AE84FB7AF24B}" destId="{BD10F6A2-6499-4241-8768-7F0D8A11EDA5}" srcOrd="4" destOrd="0" presId="urn:microsoft.com/office/officeart/2005/8/layout/gear1"/>
    <dgm:cxn modelId="{657718E0-7327-4594-9A08-C68F82101229}" type="presParOf" srcId="{3DE1BC69-BF7A-4639-B4ED-AE84FB7AF24B}" destId="{B65B5C3D-7E09-40E9-AC02-62B4E7BEF1D3}" srcOrd="5" destOrd="0" presId="urn:microsoft.com/office/officeart/2005/8/layout/gear1"/>
    <dgm:cxn modelId="{CC7E8E4D-7D74-42D4-98A3-E3D782D11A9B}" type="presParOf" srcId="{3DE1BC69-BF7A-4639-B4ED-AE84FB7AF24B}" destId="{51A98CCA-441B-4C51-9730-84D303B6E409}" srcOrd="6" destOrd="0" presId="urn:microsoft.com/office/officeart/2005/8/layout/gear1"/>
    <dgm:cxn modelId="{B54DDE5A-0CC1-4A28-B347-B06856D8736A}" type="presParOf" srcId="{3DE1BC69-BF7A-4639-B4ED-AE84FB7AF24B}" destId="{6640C9B8-C7F7-46DB-8B5F-DCE385D2C14F}" srcOrd="7" destOrd="0" presId="urn:microsoft.com/office/officeart/2005/8/layout/gear1"/>
    <dgm:cxn modelId="{C5027B48-EC6E-4ACD-99DF-05785FB43BBA}" type="presParOf" srcId="{3DE1BC69-BF7A-4639-B4ED-AE84FB7AF24B}" destId="{87A5DA37-78ED-4431-9C3B-BF4208046F08}" srcOrd="8" destOrd="0" presId="urn:microsoft.com/office/officeart/2005/8/layout/gear1"/>
    <dgm:cxn modelId="{0CF0FA31-9721-41D6-85BC-0F53F7C15997}" type="presParOf" srcId="{3DE1BC69-BF7A-4639-B4ED-AE84FB7AF24B}" destId="{88DCBEF6-5890-48DB-A04D-AAD14BAC18A4}" srcOrd="9" destOrd="0" presId="urn:microsoft.com/office/officeart/2005/8/layout/gear1"/>
    <dgm:cxn modelId="{B41B8D8D-95DA-4774-8EF7-8B0D396A226D}" type="presParOf" srcId="{3DE1BC69-BF7A-4639-B4ED-AE84FB7AF24B}" destId="{918DD49F-9DBA-4384-BBB8-B66CCEB9C22A}" srcOrd="10" destOrd="0" presId="urn:microsoft.com/office/officeart/2005/8/layout/gear1"/>
    <dgm:cxn modelId="{92E396C1-81AB-4FE1-8A62-4E0E6328DF80}" type="presParOf" srcId="{3DE1BC69-BF7A-4639-B4ED-AE84FB7AF24B}" destId="{5544EE8A-54D0-4202-A40E-88D7D1BC1887}" srcOrd="11" destOrd="0" presId="urn:microsoft.com/office/officeart/2005/8/layout/gear1"/>
    <dgm:cxn modelId="{D279C150-1D73-43BC-B863-FC4D7C1298EA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6639D0A-C8F2-49B3-B189-5299BC9B2546}" type="presOf" srcId="{D55E9E5E-3204-49E0-9EF3-3B6049D09EFE}" destId="{EB8CD365-E94C-49AC-BC92-320BCC4A77C8}" srcOrd="0" destOrd="0" presId="urn:microsoft.com/office/officeart/2005/8/layout/gear1"/>
    <dgm:cxn modelId="{F5F963CD-6530-430F-8B86-DEC624989DC8}" type="presOf" srcId="{7FA06356-198B-490A-B285-6C14FA6C6729}" destId="{87A5DA37-78ED-4431-9C3B-BF4208046F08}" srcOrd="2" destOrd="0" presId="urn:microsoft.com/office/officeart/2005/8/layout/gear1"/>
    <dgm:cxn modelId="{07930A12-8373-40F9-98F7-A513F85785CB}" type="presOf" srcId="{E3C395EE-D659-4839-9E5A-DF647E9EBB80}" destId="{5464612C-AF9E-41AD-A5DC-219B9286F922}" srcOrd="0" destOrd="0" presId="urn:microsoft.com/office/officeart/2005/8/layout/gear1"/>
    <dgm:cxn modelId="{13B230CD-3A97-48DB-843F-0623FA9DA7B0}" type="presOf" srcId="{70AD6047-0E35-498C-838F-1A6222797761}" destId="{5544EE8A-54D0-4202-A40E-88D7D1BC1887}" srcOrd="0" destOrd="0" presId="urn:microsoft.com/office/officeart/2005/8/layout/gear1"/>
    <dgm:cxn modelId="{C112A404-FB77-4D2C-9E8D-79B69CC8870B}" type="presOf" srcId="{E3C395EE-D659-4839-9E5A-DF647E9EBB80}" destId="{B65B5C3D-7E09-40E9-AC02-62B4E7BEF1D3}" srcOrd="2" destOrd="0" presId="urn:microsoft.com/office/officeart/2005/8/layout/gear1"/>
    <dgm:cxn modelId="{4577AD51-8CA1-428C-8A14-194C43DB29B8}" type="presOf" srcId="{E3C395EE-D659-4839-9E5A-DF647E9EBB80}" destId="{BD10F6A2-6499-4241-8768-7F0D8A11EDA5}" srcOrd="1" destOrd="0" presId="urn:microsoft.com/office/officeart/2005/8/layout/gear1"/>
    <dgm:cxn modelId="{3D4A3AF3-89D4-48D0-98F5-BA872B1C90E1}" type="presOf" srcId="{F4868130-F066-4DA0-BDEF-7664B158E64A}" destId="{918DD49F-9DBA-4384-BBB8-B66CCEB9C22A}" srcOrd="0" destOrd="0" presId="urn:microsoft.com/office/officeart/2005/8/layout/gear1"/>
    <dgm:cxn modelId="{BE5EAEBF-43BB-4BA5-8021-8905B7C5CE2A}" type="presOf" srcId="{7FA06356-198B-490A-B285-6C14FA6C6729}" destId="{6640C9B8-C7F7-46DB-8B5F-DCE385D2C14F}" srcOrd="1" destOrd="0" presId="urn:microsoft.com/office/officeart/2005/8/layout/gear1"/>
    <dgm:cxn modelId="{BE779D75-D9CF-4715-B7EF-9C57A9583AA6}" type="presOf" srcId="{7FA06356-198B-490A-B285-6C14FA6C6729}" destId="{88DCBEF6-5890-48DB-A04D-AAD14BAC18A4}" srcOrd="3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BAA6D31A-6F58-4093-B85D-74717DF4B9BB}" type="presOf" srcId="{A823A98C-23FB-48CA-90D1-091533008B77}" destId="{B832199C-1EF1-4922-871F-180D401613D2}" srcOrd="1" destOrd="0" presId="urn:microsoft.com/office/officeart/2005/8/layout/gear1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59B442CB-9B53-450B-AE63-EAD197054BD4}" type="presOf" srcId="{A823A98C-23FB-48CA-90D1-091533008B77}" destId="{ED1D8B9A-E4AA-4EC6-979B-D607E7EB18B8}" srcOrd="0" destOrd="0" presId="urn:microsoft.com/office/officeart/2005/8/layout/gear1"/>
    <dgm:cxn modelId="{15346626-8976-4151-8509-1E9852A53988}" type="presOf" srcId="{669A384F-83B3-49C9-899B-FD56534ACFA9}" destId="{3DE1BC69-BF7A-4639-B4ED-AE84FB7AF24B}" srcOrd="0" destOrd="0" presId="urn:microsoft.com/office/officeart/2005/8/layout/gear1"/>
    <dgm:cxn modelId="{46F99056-3759-4B3A-B918-D21D8C8D346F}" type="presOf" srcId="{A823A98C-23FB-48CA-90D1-091533008B77}" destId="{ECF00E80-34DC-4AB2-83FE-98418404F383}" srcOrd="2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521741A4-A707-40AE-9D34-88221473B5F7}" type="presOf" srcId="{7FA06356-198B-490A-B285-6C14FA6C6729}" destId="{51A98CCA-441B-4C51-9730-84D303B6E409}" srcOrd="0" destOrd="0" presId="urn:microsoft.com/office/officeart/2005/8/layout/gear1"/>
    <dgm:cxn modelId="{F7F20F0A-0F6E-40AE-A91E-9E040D39405B}" type="presParOf" srcId="{3DE1BC69-BF7A-4639-B4ED-AE84FB7AF24B}" destId="{ED1D8B9A-E4AA-4EC6-979B-D607E7EB18B8}" srcOrd="0" destOrd="0" presId="urn:microsoft.com/office/officeart/2005/8/layout/gear1"/>
    <dgm:cxn modelId="{2C7A3C28-44EA-4289-963D-B70E985069A1}" type="presParOf" srcId="{3DE1BC69-BF7A-4639-B4ED-AE84FB7AF24B}" destId="{B832199C-1EF1-4922-871F-180D401613D2}" srcOrd="1" destOrd="0" presId="urn:microsoft.com/office/officeart/2005/8/layout/gear1"/>
    <dgm:cxn modelId="{37F25D33-636B-4764-AA04-B0362BE5E720}" type="presParOf" srcId="{3DE1BC69-BF7A-4639-B4ED-AE84FB7AF24B}" destId="{ECF00E80-34DC-4AB2-83FE-98418404F383}" srcOrd="2" destOrd="0" presId="urn:microsoft.com/office/officeart/2005/8/layout/gear1"/>
    <dgm:cxn modelId="{FEDE43F2-2EBF-488C-BA79-90D26638A3C2}" type="presParOf" srcId="{3DE1BC69-BF7A-4639-B4ED-AE84FB7AF24B}" destId="{5464612C-AF9E-41AD-A5DC-219B9286F922}" srcOrd="3" destOrd="0" presId="urn:microsoft.com/office/officeart/2005/8/layout/gear1"/>
    <dgm:cxn modelId="{C77E80E3-3968-4ED0-9B33-C4D30DEAC85B}" type="presParOf" srcId="{3DE1BC69-BF7A-4639-B4ED-AE84FB7AF24B}" destId="{BD10F6A2-6499-4241-8768-7F0D8A11EDA5}" srcOrd="4" destOrd="0" presId="urn:microsoft.com/office/officeart/2005/8/layout/gear1"/>
    <dgm:cxn modelId="{DE5B0CA5-F4C2-436C-9830-20E5F3DC2FE0}" type="presParOf" srcId="{3DE1BC69-BF7A-4639-B4ED-AE84FB7AF24B}" destId="{B65B5C3D-7E09-40E9-AC02-62B4E7BEF1D3}" srcOrd="5" destOrd="0" presId="urn:microsoft.com/office/officeart/2005/8/layout/gear1"/>
    <dgm:cxn modelId="{0A6BFD0E-23E8-4A43-B3C6-EDE5BC8EF7CF}" type="presParOf" srcId="{3DE1BC69-BF7A-4639-B4ED-AE84FB7AF24B}" destId="{51A98CCA-441B-4C51-9730-84D303B6E409}" srcOrd="6" destOrd="0" presId="urn:microsoft.com/office/officeart/2005/8/layout/gear1"/>
    <dgm:cxn modelId="{6BB7CC1A-67A3-4ECD-8206-70C792C05624}" type="presParOf" srcId="{3DE1BC69-BF7A-4639-B4ED-AE84FB7AF24B}" destId="{6640C9B8-C7F7-46DB-8B5F-DCE385D2C14F}" srcOrd="7" destOrd="0" presId="urn:microsoft.com/office/officeart/2005/8/layout/gear1"/>
    <dgm:cxn modelId="{B1029304-DC46-466A-A7AF-38A115276F8A}" type="presParOf" srcId="{3DE1BC69-BF7A-4639-B4ED-AE84FB7AF24B}" destId="{87A5DA37-78ED-4431-9C3B-BF4208046F08}" srcOrd="8" destOrd="0" presId="urn:microsoft.com/office/officeart/2005/8/layout/gear1"/>
    <dgm:cxn modelId="{4C39D536-5F49-42C5-906C-6AF7B6CADCBB}" type="presParOf" srcId="{3DE1BC69-BF7A-4639-B4ED-AE84FB7AF24B}" destId="{88DCBEF6-5890-48DB-A04D-AAD14BAC18A4}" srcOrd="9" destOrd="0" presId="urn:microsoft.com/office/officeart/2005/8/layout/gear1"/>
    <dgm:cxn modelId="{32358D94-7B94-48E1-8C3C-48DFB4F0F1A3}" type="presParOf" srcId="{3DE1BC69-BF7A-4639-B4ED-AE84FB7AF24B}" destId="{918DD49F-9DBA-4384-BBB8-B66CCEB9C22A}" srcOrd="10" destOrd="0" presId="urn:microsoft.com/office/officeart/2005/8/layout/gear1"/>
    <dgm:cxn modelId="{760F2897-9820-4D2E-B55E-3EE619D9FF27}" type="presParOf" srcId="{3DE1BC69-BF7A-4639-B4ED-AE84FB7AF24B}" destId="{5544EE8A-54D0-4202-A40E-88D7D1BC1887}" srcOrd="11" destOrd="0" presId="urn:microsoft.com/office/officeart/2005/8/layout/gear1"/>
    <dgm:cxn modelId="{19BEEA19-020B-41CD-A0D1-026A10112796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A384F-83B3-49C9-899B-FD56534ACFA9}" type="doc">
      <dgm:prSet loTypeId="urn:microsoft.com/office/officeart/2005/8/layout/gear1" loCatId="process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FA06356-198B-490A-B285-6C14FA6C6729}">
      <dgm:prSet phldrT="[Texte]"/>
      <dgm:spPr/>
      <dgm:t>
        <a:bodyPr/>
        <a:lstStyle/>
        <a:p>
          <a:endParaRPr lang="fr-FR" dirty="0"/>
        </a:p>
      </dgm:t>
    </dgm:pt>
    <dgm:pt modelId="{BEB4D186-5730-426D-9740-489B92BB18FF}" type="parTrans" cxnId="{5DB2FABA-FD05-4CB3-AADA-4501BD9F1270}">
      <dgm:prSet/>
      <dgm:spPr/>
      <dgm:t>
        <a:bodyPr/>
        <a:lstStyle/>
        <a:p>
          <a:endParaRPr lang="fr-FR"/>
        </a:p>
      </dgm:t>
    </dgm:pt>
    <dgm:pt modelId="{D55E9E5E-3204-49E0-9EF3-3B6049D09EFE}" type="sibTrans" cxnId="{5DB2FABA-FD05-4CB3-AADA-4501BD9F1270}">
      <dgm:prSet/>
      <dgm:spPr/>
      <dgm:t>
        <a:bodyPr/>
        <a:lstStyle/>
        <a:p>
          <a:endParaRPr lang="fr-FR"/>
        </a:p>
      </dgm:t>
    </dgm:pt>
    <dgm:pt modelId="{E3C395EE-D659-4839-9E5A-DF647E9EBB8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70AD6047-0E35-498C-838F-1A6222797761}" type="sibTrans" cxnId="{2A11BE37-68D1-4648-A748-87FAA518A01F}">
      <dgm:prSet/>
      <dgm:spPr/>
      <dgm:t>
        <a:bodyPr/>
        <a:lstStyle/>
        <a:p>
          <a:endParaRPr lang="fr-FR"/>
        </a:p>
      </dgm:t>
    </dgm:pt>
    <dgm:pt modelId="{EA55F5D1-0AEC-4E4C-8F23-181AB9A8B253}" type="parTrans" cxnId="{2A11BE37-68D1-4648-A748-87FAA518A01F}">
      <dgm:prSet/>
      <dgm:spPr/>
      <dgm:t>
        <a:bodyPr/>
        <a:lstStyle/>
        <a:p>
          <a:endParaRPr lang="fr-FR"/>
        </a:p>
      </dgm:t>
    </dgm:pt>
    <dgm:pt modelId="{A823A98C-23FB-48CA-90D1-091533008B7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868130-F066-4DA0-BDEF-7664B158E64A}" type="sibTrans" cxnId="{7F977C16-7082-4BB4-97DC-A7AEFCE94B65}">
      <dgm:prSet/>
      <dgm:spPr/>
      <dgm:t>
        <a:bodyPr/>
        <a:lstStyle/>
        <a:p>
          <a:endParaRPr lang="fr-FR"/>
        </a:p>
      </dgm:t>
    </dgm:pt>
    <dgm:pt modelId="{07FF8068-FE92-405C-BC4A-2F875E870856}" type="parTrans" cxnId="{7F977C16-7082-4BB4-97DC-A7AEFCE94B65}">
      <dgm:prSet/>
      <dgm:spPr/>
      <dgm:t>
        <a:bodyPr/>
        <a:lstStyle/>
        <a:p>
          <a:endParaRPr lang="fr-FR"/>
        </a:p>
      </dgm:t>
    </dgm:pt>
    <dgm:pt modelId="{3DE1BC69-BF7A-4639-B4ED-AE84FB7AF24B}" type="pres">
      <dgm:prSet presAssocID="{669A384F-83B3-49C9-899B-FD56534ACFA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D8B9A-E4AA-4EC6-979B-D607E7EB18B8}" type="pres">
      <dgm:prSet presAssocID="{A823A98C-23FB-48CA-90D1-091533008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199C-1EF1-4922-871F-180D401613D2}" type="pres">
      <dgm:prSet presAssocID="{A823A98C-23FB-48CA-90D1-091533008B77}" presName="gear1srcNode" presStyleLbl="node1" presStyleIdx="0" presStyleCnt="3"/>
      <dgm:spPr/>
      <dgm:t>
        <a:bodyPr/>
        <a:lstStyle/>
        <a:p>
          <a:endParaRPr lang="en-US"/>
        </a:p>
      </dgm:t>
    </dgm:pt>
    <dgm:pt modelId="{ECF00E80-34DC-4AB2-83FE-98418404F383}" type="pres">
      <dgm:prSet presAssocID="{A823A98C-23FB-48CA-90D1-091533008B77}" presName="gear1dstNode" presStyleLbl="node1" presStyleIdx="0" presStyleCnt="3"/>
      <dgm:spPr/>
      <dgm:t>
        <a:bodyPr/>
        <a:lstStyle/>
        <a:p>
          <a:endParaRPr lang="en-US"/>
        </a:p>
      </dgm:t>
    </dgm:pt>
    <dgm:pt modelId="{5464612C-AF9E-41AD-A5DC-219B9286F922}" type="pres">
      <dgm:prSet presAssocID="{E3C395EE-D659-4839-9E5A-DF647E9EBB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F6A2-6499-4241-8768-7F0D8A11EDA5}" type="pres">
      <dgm:prSet presAssocID="{E3C395EE-D659-4839-9E5A-DF647E9EBB80}" presName="gear2srcNode" presStyleLbl="node1" presStyleIdx="1" presStyleCnt="3"/>
      <dgm:spPr/>
      <dgm:t>
        <a:bodyPr/>
        <a:lstStyle/>
        <a:p>
          <a:endParaRPr lang="en-US"/>
        </a:p>
      </dgm:t>
    </dgm:pt>
    <dgm:pt modelId="{B65B5C3D-7E09-40E9-AC02-62B4E7BEF1D3}" type="pres">
      <dgm:prSet presAssocID="{E3C395EE-D659-4839-9E5A-DF647E9EBB80}" presName="gear2dstNode" presStyleLbl="node1" presStyleIdx="1" presStyleCnt="3"/>
      <dgm:spPr/>
      <dgm:t>
        <a:bodyPr/>
        <a:lstStyle/>
        <a:p>
          <a:endParaRPr lang="en-US"/>
        </a:p>
      </dgm:t>
    </dgm:pt>
    <dgm:pt modelId="{51A98CCA-441B-4C51-9730-84D303B6E409}" type="pres">
      <dgm:prSet presAssocID="{7FA06356-198B-490A-B285-6C14FA6C6729}" presName="gear3" presStyleLbl="node1" presStyleIdx="2" presStyleCnt="3"/>
      <dgm:spPr/>
      <dgm:t>
        <a:bodyPr/>
        <a:lstStyle/>
        <a:p>
          <a:endParaRPr lang="en-US"/>
        </a:p>
      </dgm:t>
    </dgm:pt>
    <dgm:pt modelId="{6640C9B8-C7F7-46DB-8B5F-DCE385D2C14F}" type="pres">
      <dgm:prSet presAssocID="{7FA06356-198B-490A-B285-6C14FA6C67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DA37-78ED-4431-9C3B-BF4208046F08}" type="pres">
      <dgm:prSet presAssocID="{7FA06356-198B-490A-B285-6C14FA6C6729}" presName="gear3srcNode" presStyleLbl="node1" presStyleIdx="2" presStyleCnt="3"/>
      <dgm:spPr/>
      <dgm:t>
        <a:bodyPr/>
        <a:lstStyle/>
        <a:p>
          <a:endParaRPr lang="en-US"/>
        </a:p>
      </dgm:t>
    </dgm:pt>
    <dgm:pt modelId="{88DCBEF6-5890-48DB-A04D-AAD14BAC18A4}" type="pres">
      <dgm:prSet presAssocID="{7FA06356-198B-490A-B285-6C14FA6C6729}" presName="gear3dstNode" presStyleLbl="node1" presStyleIdx="2" presStyleCnt="3"/>
      <dgm:spPr/>
      <dgm:t>
        <a:bodyPr/>
        <a:lstStyle/>
        <a:p>
          <a:endParaRPr lang="en-US"/>
        </a:p>
      </dgm:t>
    </dgm:pt>
    <dgm:pt modelId="{918DD49F-9DBA-4384-BBB8-B66CCEB9C22A}" type="pres">
      <dgm:prSet presAssocID="{F4868130-F066-4DA0-BDEF-7664B158E64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544EE8A-54D0-4202-A40E-88D7D1BC1887}" type="pres">
      <dgm:prSet presAssocID="{70AD6047-0E35-498C-838F-1A622279776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B8CD365-E94C-49AC-BC92-320BCC4A77C8}" type="pres">
      <dgm:prSet presAssocID="{D55E9E5E-3204-49E0-9EF3-3B6049D09EF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0C218E4-9681-4CA5-9CC4-12CECF63FE8C}" type="presOf" srcId="{E3C395EE-D659-4839-9E5A-DF647E9EBB80}" destId="{B65B5C3D-7E09-40E9-AC02-62B4E7BEF1D3}" srcOrd="2" destOrd="0" presId="urn:microsoft.com/office/officeart/2005/8/layout/gear1"/>
    <dgm:cxn modelId="{F2AB44CE-3D4F-4A13-9B85-96C79D2C4702}" type="presOf" srcId="{A823A98C-23FB-48CA-90D1-091533008B77}" destId="{ED1D8B9A-E4AA-4EC6-979B-D607E7EB18B8}" srcOrd="0" destOrd="0" presId="urn:microsoft.com/office/officeart/2005/8/layout/gear1"/>
    <dgm:cxn modelId="{B371AB30-327D-459E-8368-B93A9AC9F648}" type="presOf" srcId="{7FA06356-198B-490A-B285-6C14FA6C6729}" destId="{88DCBEF6-5890-48DB-A04D-AAD14BAC18A4}" srcOrd="3" destOrd="0" presId="urn:microsoft.com/office/officeart/2005/8/layout/gear1"/>
    <dgm:cxn modelId="{1E55E114-C8A7-4200-B3A2-4C67C9BE20AD}" type="presOf" srcId="{669A384F-83B3-49C9-899B-FD56534ACFA9}" destId="{3DE1BC69-BF7A-4639-B4ED-AE84FB7AF24B}" srcOrd="0" destOrd="0" presId="urn:microsoft.com/office/officeart/2005/8/layout/gear1"/>
    <dgm:cxn modelId="{BCE6BFBA-47EA-4E35-8AAF-CC6207A4A485}" type="presOf" srcId="{D55E9E5E-3204-49E0-9EF3-3B6049D09EFE}" destId="{EB8CD365-E94C-49AC-BC92-320BCC4A77C8}" srcOrd="0" destOrd="0" presId="urn:microsoft.com/office/officeart/2005/8/layout/gear1"/>
    <dgm:cxn modelId="{C1402FE6-ADF4-4512-AAD3-43DB2456A285}" type="presOf" srcId="{7FA06356-198B-490A-B285-6C14FA6C6729}" destId="{6640C9B8-C7F7-46DB-8B5F-DCE385D2C14F}" srcOrd="1" destOrd="0" presId="urn:microsoft.com/office/officeart/2005/8/layout/gear1"/>
    <dgm:cxn modelId="{2A11BE37-68D1-4648-A748-87FAA518A01F}" srcId="{669A384F-83B3-49C9-899B-FD56534ACFA9}" destId="{E3C395EE-D659-4839-9E5A-DF647E9EBB80}" srcOrd="1" destOrd="0" parTransId="{EA55F5D1-0AEC-4E4C-8F23-181AB9A8B253}" sibTransId="{70AD6047-0E35-498C-838F-1A6222797761}"/>
    <dgm:cxn modelId="{BE039801-CC65-4A49-ADA3-FD754EA9061E}" type="presOf" srcId="{A823A98C-23FB-48CA-90D1-091533008B77}" destId="{ECF00E80-34DC-4AB2-83FE-98418404F383}" srcOrd="2" destOrd="0" presId="urn:microsoft.com/office/officeart/2005/8/layout/gear1"/>
    <dgm:cxn modelId="{77EE081E-809A-48EF-A647-ADC5A1DEB862}" type="presOf" srcId="{7FA06356-198B-490A-B285-6C14FA6C6729}" destId="{87A5DA37-78ED-4431-9C3B-BF4208046F08}" srcOrd="2" destOrd="0" presId="urn:microsoft.com/office/officeart/2005/8/layout/gear1"/>
    <dgm:cxn modelId="{752F8295-B913-4C07-8884-F15A7AEE20E4}" type="presOf" srcId="{70AD6047-0E35-498C-838F-1A6222797761}" destId="{5544EE8A-54D0-4202-A40E-88D7D1BC1887}" srcOrd="0" destOrd="0" presId="urn:microsoft.com/office/officeart/2005/8/layout/gear1"/>
    <dgm:cxn modelId="{61148E61-5B79-4493-923A-099B2BE3744D}" type="presOf" srcId="{E3C395EE-D659-4839-9E5A-DF647E9EBB80}" destId="{5464612C-AF9E-41AD-A5DC-219B9286F922}" srcOrd="0" destOrd="0" presId="urn:microsoft.com/office/officeart/2005/8/layout/gear1"/>
    <dgm:cxn modelId="{7F977C16-7082-4BB4-97DC-A7AEFCE94B65}" srcId="{669A384F-83B3-49C9-899B-FD56534ACFA9}" destId="{A823A98C-23FB-48CA-90D1-091533008B77}" srcOrd="0" destOrd="0" parTransId="{07FF8068-FE92-405C-BC4A-2F875E870856}" sibTransId="{F4868130-F066-4DA0-BDEF-7664B158E64A}"/>
    <dgm:cxn modelId="{3CA5A381-9312-4A67-BDEA-BEAB5147E9D8}" type="presOf" srcId="{7FA06356-198B-490A-B285-6C14FA6C6729}" destId="{51A98CCA-441B-4C51-9730-84D303B6E409}" srcOrd="0" destOrd="0" presId="urn:microsoft.com/office/officeart/2005/8/layout/gear1"/>
    <dgm:cxn modelId="{F8298DE7-8B47-4031-81C5-F3C447B60B00}" type="presOf" srcId="{E3C395EE-D659-4839-9E5A-DF647E9EBB80}" destId="{BD10F6A2-6499-4241-8768-7F0D8A11EDA5}" srcOrd="1" destOrd="0" presId="urn:microsoft.com/office/officeart/2005/8/layout/gear1"/>
    <dgm:cxn modelId="{62F4E1E6-CCA9-450A-93BB-74E1492F08DF}" type="presOf" srcId="{F4868130-F066-4DA0-BDEF-7664B158E64A}" destId="{918DD49F-9DBA-4384-BBB8-B66CCEB9C22A}" srcOrd="0" destOrd="0" presId="urn:microsoft.com/office/officeart/2005/8/layout/gear1"/>
    <dgm:cxn modelId="{5DB2FABA-FD05-4CB3-AADA-4501BD9F1270}" srcId="{669A384F-83B3-49C9-899B-FD56534ACFA9}" destId="{7FA06356-198B-490A-B285-6C14FA6C6729}" srcOrd="2" destOrd="0" parTransId="{BEB4D186-5730-426D-9740-489B92BB18FF}" sibTransId="{D55E9E5E-3204-49E0-9EF3-3B6049D09EFE}"/>
    <dgm:cxn modelId="{355107F7-9B58-415D-B3B8-8E0227583F0D}" type="presOf" srcId="{A823A98C-23FB-48CA-90D1-091533008B77}" destId="{B832199C-1EF1-4922-871F-180D401613D2}" srcOrd="1" destOrd="0" presId="urn:microsoft.com/office/officeart/2005/8/layout/gear1"/>
    <dgm:cxn modelId="{2F9A51F6-EE10-42D1-AA6D-4F1FF24BD592}" type="presParOf" srcId="{3DE1BC69-BF7A-4639-B4ED-AE84FB7AF24B}" destId="{ED1D8B9A-E4AA-4EC6-979B-D607E7EB18B8}" srcOrd="0" destOrd="0" presId="urn:microsoft.com/office/officeart/2005/8/layout/gear1"/>
    <dgm:cxn modelId="{C0815EBF-CCD1-42B0-B599-25319E98D783}" type="presParOf" srcId="{3DE1BC69-BF7A-4639-B4ED-AE84FB7AF24B}" destId="{B832199C-1EF1-4922-871F-180D401613D2}" srcOrd="1" destOrd="0" presId="urn:microsoft.com/office/officeart/2005/8/layout/gear1"/>
    <dgm:cxn modelId="{D8485925-E01C-43A7-A544-CC9D17041D76}" type="presParOf" srcId="{3DE1BC69-BF7A-4639-B4ED-AE84FB7AF24B}" destId="{ECF00E80-34DC-4AB2-83FE-98418404F383}" srcOrd="2" destOrd="0" presId="urn:microsoft.com/office/officeart/2005/8/layout/gear1"/>
    <dgm:cxn modelId="{493A4B37-D59A-4E72-843F-797313CD9128}" type="presParOf" srcId="{3DE1BC69-BF7A-4639-B4ED-AE84FB7AF24B}" destId="{5464612C-AF9E-41AD-A5DC-219B9286F922}" srcOrd="3" destOrd="0" presId="urn:microsoft.com/office/officeart/2005/8/layout/gear1"/>
    <dgm:cxn modelId="{E696C084-A4AE-4AB3-BE6F-DE7AEDC95ED4}" type="presParOf" srcId="{3DE1BC69-BF7A-4639-B4ED-AE84FB7AF24B}" destId="{BD10F6A2-6499-4241-8768-7F0D8A11EDA5}" srcOrd="4" destOrd="0" presId="urn:microsoft.com/office/officeart/2005/8/layout/gear1"/>
    <dgm:cxn modelId="{9FB66B03-7261-4753-B942-2B916DB902C8}" type="presParOf" srcId="{3DE1BC69-BF7A-4639-B4ED-AE84FB7AF24B}" destId="{B65B5C3D-7E09-40E9-AC02-62B4E7BEF1D3}" srcOrd="5" destOrd="0" presId="urn:microsoft.com/office/officeart/2005/8/layout/gear1"/>
    <dgm:cxn modelId="{09A0F9C3-DEDA-4EBE-84BD-8067B10D2B37}" type="presParOf" srcId="{3DE1BC69-BF7A-4639-B4ED-AE84FB7AF24B}" destId="{51A98CCA-441B-4C51-9730-84D303B6E409}" srcOrd="6" destOrd="0" presId="urn:microsoft.com/office/officeart/2005/8/layout/gear1"/>
    <dgm:cxn modelId="{955908DB-95E4-4057-BBC8-61B3CE3CA305}" type="presParOf" srcId="{3DE1BC69-BF7A-4639-B4ED-AE84FB7AF24B}" destId="{6640C9B8-C7F7-46DB-8B5F-DCE385D2C14F}" srcOrd="7" destOrd="0" presId="urn:microsoft.com/office/officeart/2005/8/layout/gear1"/>
    <dgm:cxn modelId="{B1C86DCA-3D8A-400D-8B15-59B5D2E06BD8}" type="presParOf" srcId="{3DE1BC69-BF7A-4639-B4ED-AE84FB7AF24B}" destId="{87A5DA37-78ED-4431-9C3B-BF4208046F08}" srcOrd="8" destOrd="0" presId="urn:microsoft.com/office/officeart/2005/8/layout/gear1"/>
    <dgm:cxn modelId="{D469D3AC-CC61-4424-AEB7-7B117B41DED7}" type="presParOf" srcId="{3DE1BC69-BF7A-4639-B4ED-AE84FB7AF24B}" destId="{88DCBEF6-5890-48DB-A04D-AAD14BAC18A4}" srcOrd="9" destOrd="0" presId="urn:microsoft.com/office/officeart/2005/8/layout/gear1"/>
    <dgm:cxn modelId="{C85CF158-FA64-4DAA-8032-ADB1C341003D}" type="presParOf" srcId="{3DE1BC69-BF7A-4639-B4ED-AE84FB7AF24B}" destId="{918DD49F-9DBA-4384-BBB8-B66CCEB9C22A}" srcOrd="10" destOrd="0" presId="urn:microsoft.com/office/officeart/2005/8/layout/gear1"/>
    <dgm:cxn modelId="{43AECE12-9D0D-4C67-A5AB-3E4916CF25EC}" type="presParOf" srcId="{3DE1BC69-BF7A-4639-B4ED-AE84FB7AF24B}" destId="{5544EE8A-54D0-4202-A40E-88D7D1BC1887}" srcOrd="11" destOrd="0" presId="urn:microsoft.com/office/officeart/2005/8/layout/gear1"/>
    <dgm:cxn modelId="{376C68F3-50DE-4D5F-885E-AE14EC40D272}" type="presParOf" srcId="{3DE1BC69-BF7A-4639-B4ED-AE84FB7AF24B}" destId="{EB8CD365-E94C-49AC-BC92-320BCC4A7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D8B9A-E4AA-4EC6-979B-D607E7EB18B8}">
      <dsp:nvSpPr>
        <dsp:cNvPr id="0" name=""/>
        <dsp:cNvSpPr/>
      </dsp:nvSpPr>
      <dsp:spPr>
        <a:xfrm>
          <a:off x="721763" y="560119"/>
          <a:ext cx="684590" cy="68459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21763" y="560119"/>
        <a:ext cx="684590" cy="684590"/>
      </dsp:txXfrm>
    </dsp:sp>
    <dsp:sp modelId="{5464612C-AF9E-41AD-A5DC-219B9286F922}">
      <dsp:nvSpPr>
        <dsp:cNvPr id="0" name=""/>
        <dsp:cNvSpPr/>
      </dsp:nvSpPr>
      <dsp:spPr>
        <a:xfrm>
          <a:off x="323456" y="398307"/>
          <a:ext cx="497884" cy="49788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23456" y="398307"/>
        <a:ext cx="497884" cy="497884"/>
      </dsp:txXfrm>
    </dsp:sp>
    <dsp:sp modelId="{51A98CCA-441B-4C51-9730-84D303B6E409}">
      <dsp:nvSpPr>
        <dsp:cNvPr id="0" name=""/>
        <dsp:cNvSpPr/>
      </dsp:nvSpPr>
      <dsp:spPr>
        <a:xfrm rot="20700000">
          <a:off x="602322" y="54818"/>
          <a:ext cx="487824" cy="48782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709316" y="161812"/>
        <a:ext cx="273836" cy="273836"/>
      </dsp:txXfrm>
    </dsp:sp>
    <dsp:sp modelId="{918DD49F-9DBA-4384-BBB8-B66CCEB9C22A}">
      <dsp:nvSpPr>
        <dsp:cNvPr id="0" name=""/>
        <dsp:cNvSpPr/>
      </dsp:nvSpPr>
      <dsp:spPr>
        <a:xfrm>
          <a:off x="641917" y="471144"/>
          <a:ext cx="876275" cy="876275"/>
        </a:xfrm>
        <a:prstGeom prst="circularArrow">
          <a:avLst>
            <a:gd name="adj1" fmla="val 4687"/>
            <a:gd name="adj2" fmla="val 299029"/>
            <a:gd name="adj3" fmla="val 2337904"/>
            <a:gd name="adj4" fmla="val 1632036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EE8A-54D0-4202-A40E-88D7D1BC1887}">
      <dsp:nvSpPr>
        <dsp:cNvPr id="0" name=""/>
        <dsp:cNvSpPr/>
      </dsp:nvSpPr>
      <dsp:spPr>
        <a:xfrm>
          <a:off x="235282" y="300802"/>
          <a:ext cx="636669" cy="6366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49917"/>
            <a:satOff val="256"/>
            <a:lumOff val="9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D365-E94C-49AC-BC92-320BCC4A77C8}">
      <dsp:nvSpPr>
        <dsp:cNvPr id="0" name=""/>
        <dsp:cNvSpPr/>
      </dsp:nvSpPr>
      <dsp:spPr>
        <a:xfrm>
          <a:off x="489483" y="-39375"/>
          <a:ext cx="686457" cy="6864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99835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7B69-B525-4F22-BBEF-8B74ADB4A927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B44BB-EFD7-4B44-B6F2-70A33719B94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44BB-EFD7-4B44-B6F2-70A33719B9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4A3156-2EAB-43C0-B9C2-835BC990BC94}" type="slidenum">
              <a:rPr lang="fr-FR"/>
              <a:pPr/>
              <a:t>46</a:t>
            </a:fld>
            <a:endParaRPr lang="fr-FR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37EE1-9EF7-490A-8C69-7A95558A1DA1}" type="slidenum">
              <a:rPr lang="fr-FR"/>
              <a:pPr/>
              <a:t>48</a:t>
            </a:fld>
            <a:endParaRPr lang="fr-FR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902EC-691F-43EE-A872-D2041E6CCDAB}" type="slidenum">
              <a:rPr lang="fr-FR"/>
              <a:pPr/>
              <a:t>49</a:t>
            </a:fld>
            <a:endParaRPr lang="fr-FR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1A5CAA-04C9-423F-B1C5-4D6A37A351C4}" type="slidenum">
              <a:rPr lang="fr-FR"/>
              <a:pPr/>
              <a:t>50</a:t>
            </a:fld>
            <a:endParaRPr lang="fr-FR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4669" cy="34240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6972EE-6A9E-431A-BEE7-DAD3B6BCF6BB}" type="slidenum">
              <a:rPr lang="fr-FR"/>
              <a:pPr/>
              <a:t>51</a:t>
            </a:fld>
            <a:endParaRPr lang="fr-FR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4669" cy="34240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10773-B1B8-48CB-B0F0-8032254F33BA}" type="slidenum">
              <a:rPr lang="fr-FR"/>
              <a:pPr/>
              <a:t>52</a:t>
            </a:fld>
            <a:endParaRPr lang="fr-FR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4669" cy="34240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88308D-E7F1-4252-9527-D6A35C1E1BE0}" type="slidenum">
              <a:rPr lang="fr-FR"/>
              <a:pPr/>
              <a:t>83</a:t>
            </a:fld>
            <a:endParaRPr lang="fr-F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0"/>
            <a:ext cx="5469694" cy="40988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fr-FR" smtClean="0"/>
              <a:t>eBISS 2011</a:t>
            </a:r>
            <a:endParaRPr lang="en-US" sz="1600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eBISS 2011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OLAP query personalisation and recommendation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‹N°›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ulb.ac.be/conferences/ebiss201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9.gif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wmf"/><Relationship Id="rId14" Type="http://schemas.microsoft.com/office/2007/relationships/diagramDrawing" Target="../diagrams/drawing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3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5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573016"/>
            <a:ext cx="6858000" cy="123177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Query </a:t>
            </a:r>
            <a:r>
              <a:rPr lang="en-US" sz="2800" dirty="0" err="1" smtClean="0"/>
              <a:t>personalisation</a:t>
            </a:r>
            <a:r>
              <a:rPr lang="en-US" sz="2800" dirty="0" smtClean="0"/>
              <a:t> and recommendation in data warehouse: an overview</a:t>
            </a:r>
            <a:endParaRPr lang="en-US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648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Patrick Marcel, </a:t>
            </a:r>
            <a:r>
              <a:rPr lang="en-US" dirty="0" err="1" smtClean="0"/>
              <a:t>Université</a:t>
            </a:r>
            <a:r>
              <a:rPr lang="en-US" dirty="0" smtClean="0"/>
              <a:t> François Rabelais Tours</a:t>
            </a:r>
          </a:p>
          <a:p>
            <a:r>
              <a:rPr lang="en-US" dirty="0" err="1" smtClean="0"/>
              <a:t>Laboratoire</a:t>
            </a:r>
            <a:r>
              <a:rPr lang="en-US" dirty="0" smtClean="0"/>
              <a:t> </a:t>
            </a:r>
            <a:r>
              <a:rPr lang="en-US" dirty="0" err="1" smtClean="0"/>
              <a:t>d’Informatique</a:t>
            </a:r>
            <a:endParaRPr lang="en-US" dirty="0" smtClean="0"/>
          </a:p>
        </p:txBody>
      </p:sp>
      <p:pic>
        <p:nvPicPr>
          <p:cNvPr id="55298" name="Picture 2" descr="Logo eBISS 20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76672"/>
            <a:ext cx="7143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Categorisation</a:t>
            </a:r>
            <a:r>
              <a:rPr lang="en-US" dirty="0" smtClean="0"/>
              <a:t>: [</a:t>
            </a:r>
            <a:r>
              <a:rPr lang="en-US" dirty="0" err="1" smtClean="0"/>
              <a:t>Golfarelli</a:t>
            </a:r>
            <a:r>
              <a:rPr lang="en-US" dirty="0" smtClean="0"/>
              <a:t> &amp; </a:t>
            </a:r>
            <a:r>
              <a:rPr lang="en-US" dirty="0" err="1" smtClean="0"/>
              <a:t>Rizzi</a:t>
            </a:r>
            <a:r>
              <a:rPr lang="en-US" dirty="0" smtClean="0"/>
              <a:t>, 2010]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Formulation effort: </a:t>
            </a:r>
          </a:p>
          <a:p>
            <a:pPr lvl="1"/>
            <a:r>
              <a:rPr lang="en-US" dirty="0" smtClean="0"/>
              <a:t>How profile is specified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Prescriptiveness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How profile is incorporated to the query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Proactiveness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How profile affects query evaluation</a:t>
            </a:r>
          </a:p>
          <a:p>
            <a:endParaRPr lang="en-US" dirty="0" smtClean="0"/>
          </a:p>
          <a:p>
            <a:r>
              <a:rPr lang="en-US" dirty="0" smtClean="0"/>
              <a:t>Expressiveness: </a:t>
            </a:r>
          </a:p>
          <a:p>
            <a:pPr lvl="1"/>
            <a:r>
              <a:rPr lang="en-US" dirty="0" smtClean="0"/>
              <a:t>How complex profile is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effort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pic>
        <p:nvPicPr>
          <p:cNvPr id="6" name="Picture 22" descr="C:\Documents and Settings\marcel\Local Settings\Temporary Internet Files\Content.IE5\O7R0YHSI\MC900078705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376264" cy="2918940"/>
          </a:xfrm>
          <a:prstGeom prst="rect">
            <a:avLst/>
          </a:prstGeom>
          <a:noFill/>
        </p:spPr>
      </p:pic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1795882" cy="1833372"/>
          </a:xfrm>
          <a:prstGeom prst="rect">
            <a:avLst/>
          </a:prstGeom>
          <a:noFill/>
        </p:spPr>
      </p:pic>
      <p:sp>
        <p:nvSpPr>
          <p:cNvPr id="10" name="Pensées 9"/>
          <p:cNvSpPr/>
          <p:nvPr/>
        </p:nvSpPr>
        <p:spPr>
          <a:xfrm>
            <a:off x="4355976" y="1412776"/>
            <a:ext cx="2232248" cy="936104"/>
          </a:xfrm>
          <a:prstGeom prst="cloudCallout">
            <a:avLst>
              <a:gd name="adj1" fmla="val 22907"/>
              <a:gd name="adj2" fmla="val 98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may prefer…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5013176"/>
            <a:ext cx="8229600" cy="11437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Formulation effort: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manually specified for each query, or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inferred from the context and/or </a:t>
            </a:r>
            <a:r>
              <a:rPr lang="en-US" sz="2300" dirty="0" smtClean="0">
                <a:solidFill>
                  <a:schemeClr val="tx2"/>
                </a:solidFill>
              </a:rPr>
              <a:t>past actions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Prescriptiveness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98076"/>
            <a:ext cx="1795882" cy="1833372"/>
          </a:xfrm>
          <a:prstGeom prst="rect">
            <a:avLst/>
          </a:prstGeom>
          <a:noFill/>
        </p:spPr>
      </p:pic>
      <p:sp>
        <p:nvSpPr>
          <p:cNvPr id="7" name="Pensées 6"/>
          <p:cNvSpPr/>
          <p:nvPr/>
        </p:nvSpPr>
        <p:spPr>
          <a:xfrm>
            <a:off x="4355976" y="1445948"/>
            <a:ext cx="2232248" cy="936104"/>
          </a:xfrm>
          <a:prstGeom prst="cloudCallout">
            <a:avLst>
              <a:gd name="adj1" fmla="val 22907"/>
              <a:gd name="adj2" fmla="val 98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Consider this first…</a:t>
            </a:r>
            <a:endParaRPr lang="en-US" dirty="0"/>
          </a:p>
        </p:txBody>
      </p:sp>
      <p:pic>
        <p:nvPicPr>
          <p:cNvPr id="8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1795882" cy="1833372"/>
          </a:xfrm>
          <a:prstGeom prst="rect">
            <a:avLst/>
          </a:prstGeom>
          <a:noFill/>
        </p:spPr>
      </p:pic>
      <p:sp>
        <p:nvSpPr>
          <p:cNvPr id="9" name="Pensées 8"/>
          <p:cNvSpPr/>
          <p:nvPr/>
        </p:nvSpPr>
        <p:spPr>
          <a:xfrm>
            <a:off x="683568" y="1412776"/>
            <a:ext cx="2232248" cy="936104"/>
          </a:xfrm>
          <a:prstGeom prst="cloudCallout">
            <a:avLst>
              <a:gd name="adj1" fmla="val 22907"/>
              <a:gd name="adj2" fmla="val 98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there !</a:t>
            </a:r>
            <a:endParaRPr lang="en-US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869160"/>
            <a:ext cx="8229600" cy="128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Prescriptiveness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Profile elements added as hard constraints to a query, or</a:t>
            </a:r>
          </a:p>
          <a:p>
            <a:pPr lvl="1"/>
            <a:r>
              <a:rPr lang="en-US" dirty="0" err="1" smtClean="0"/>
              <a:t>Tuples</a:t>
            </a:r>
            <a:r>
              <a:rPr lang="en-US" dirty="0" smtClean="0"/>
              <a:t> that satisfy as much profile as possible are returned even if no </a:t>
            </a:r>
            <a:r>
              <a:rPr lang="en-US" dirty="0" err="1" smtClean="0"/>
              <a:t>tuples</a:t>
            </a:r>
            <a:r>
              <a:rPr lang="en-US" dirty="0" smtClean="0"/>
              <a:t> satisfies all the profile.</a:t>
            </a:r>
          </a:p>
          <a:p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rganigramme : Disque magnétique 20"/>
          <p:cNvSpPr/>
          <p:nvPr/>
        </p:nvSpPr>
        <p:spPr>
          <a:xfrm>
            <a:off x="504056" y="3212976"/>
            <a:ext cx="1728192" cy="1368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Proactiveness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cxnSp>
        <p:nvCxnSpPr>
          <p:cNvPr id="6" name="Connecteur droit avec flèche 5"/>
          <p:cNvCxnSpPr>
            <a:stCxn id="15" idx="1"/>
          </p:cNvCxnSpPr>
          <p:nvPr/>
        </p:nvCxnSpPr>
        <p:spPr bwMode="auto">
          <a:xfrm>
            <a:off x="1900736" y="2060848"/>
            <a:ext cx="1627656" cy="13681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cteur droit avec flèche 6"/>
          <p:cNvCxnSpPr>
            <a:stCxn id="21" idx="4"/>
          </p:cNvCxnSpPr>
          <p:nvPr/>
        </p:nvCxnSpPr>
        <p:spPr bwMode="auto">
          <a:xfrm>
            <a:off x="2232248" y="3897052"/>
            <a:ext cx="1403648" cy="360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Diagramme 8"/>
          <p:cNvGraphicFramePr/>
          <p:nvPr/>
        </p:nvGraphicFramePr>
        <p:xfrm>
          <a:off x="3923928" y="3356992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668772" y="2564904"/>
            <a:ext cx="299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Personalize and execute or execute and personalize</a:t>
            </a:r>
          </a:p>
        </p:txBody>
      </p:sp>
      <p:cxnSp>
        <p:nvCxnSpPr>
          <p:cNvPr id="12" name="Connecteur droit avec flèche 11"/>
          <p:cNvCxnSpPr>
            <a:endCxn id="14" idx="1"/>
          </p:cNvCxnSpPr>
          <p:nvPr/>
        </p:nvCxnSpPr>
        <p:spPr bwMode="auto">
          <a:xfrm flipV="1">
            <a:off x="5436096" y="4022215"/>
            <a:ext cx="1872208" cy="548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6948264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Present the result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" name="Picture 4" descr="C:\Documents and Settings\marcel\Local Settings\Temporary Internet Files\Content.IE5\39K69ZKA\MC90030360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501008"/>
            <a:ext cx="1042414" cy="1042414"/>
          </a:xfrm>
          <a:prstGeom prst="rect">
            <a:avLst/>
          </a:prstGeom>
          <a:noFill/>
        </p:spPr>
      </p:pic>
      <p:pic>
        <p:nvPicPr>
          <p:cNvPr id="15" name="Picture 2" descr="C:\Documents and Settings\marcel\Local Settings\Temporary Internet Files\Content.IE5\S3J5ITNG\MC90034544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0080" y="1556792"/>
            <a:ext cx="1180656" cy="1008112"/>
          </a:xfrm>
          <a:prstGeom prst="rect">
            <a:avLst/>
          </a:prstGeom>
          <a:noFill/>
        </p:spPr>
      </p:pic>
      <p:pic>
        <p:nvPicPr>
          <p:cNvPr id="18" name="Picture 3" descr="C:\Documents and Settings\marcel\Local Settings\Temporary Internet Files\Content.IE5\39K69ZKA\MM900284111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20080" y="3658355"/>
            <a:ext cx="876102" cy="778757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648072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 profile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8072" y="28436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 query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869160"/>
            <a:ext cx="8229600" cy="128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Proactiveness</a:t>
            </a:r>
            <a:r>
              <a:rPr lang="en-US" dirty="0" smtClean="0"/>
              <a:t>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Change the current query before execution or post process its results, or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Suggest new queries without executing them.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Proactiveness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1936232" y="2060848"/>
            <a:ext cx="1627656" cy="13681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cteur droit avec flèche 6"/>
          <p:cNvCxnSpPr>
            <a:endCxn id="23" idx="2"/>
          </p:cNvCxnSpPr>
          <p:nvPr/>
        </p:nvCxnSpPr>
        <p:spPr bwMode="auto">
          <a:xfrm flipV="1">
            <a:off x="4283968" y="2384884"/>
            <a:ext cx="1944216" cy="10441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Diagramme 8"/>
          <p:cNvGraphicFramePr/>
          <p:nvPr/>
        </p:nvGraphicFramePr>
        <p:xfrm>
          <a:off x="2987824" y="3356992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380740" y="2564904"/>
            <a:ext cx="13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Suggest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00192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 query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3" name="Organigramme : Disque magnétique 22"/>
          <p:cNvSpPr/>
          <p:nvPr/>
        </p:nvSpPr>
        <p:spPr>
          <a:xfrm>
            <a:off x="6228184" y="1700808"/>
            <a:ext cx="1728192" cy="1368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C:\Documents and Settings\marcel\Local Settings\Temporary Internet Files\Content.IE5\39K69ZKA\MM900284111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51712" y="2146187"/>
            <a:ext cx="876102" cy="778757"/>
          </a:xfrm>
          <a:prstGeom prst="rect">
            <a:avLst/>
          </a:prstGeom>
          <a:noFill/>
        </p:spPr>
      </p:pic>
      <p:sp>
        <p:nvSpPr>
          <p:cNvPr id="1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869160"/>
            <a:ext cx="8229600" cy="128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Proactiveness</a:t>
            </a:r>
            <a:r>
              <a:rPr lang="en-US" dirty="0" smtClean="0"/>
              <a:t>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Change the current query before execution or post process its results, or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Suggest new queries without executing them.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pic>
        <p:nvPicPr>
          <p:cNvPr id="21" name="Picture 2" descr="C:\Documents and Settings\marcel\Local Settings\Temporary Internet Files\Content.IE5\S3J5ITNG\MC90034544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0080" y="1556792"/>
            <a:ext cx="1180656" cy="1008112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648072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 profile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66728" cy="4937760"/>
          </a:xfrm>
        </p:spPr>
        <p:txBody>
          <a:bodyPr/>
          <a:lstStyle/>
          <a:p>
            <a:r>
              <a:rPr lang="en-US" dirty="0" smtClean="0"/>
              <a:t>I prefer movies directed by David Lynch</a:t>
            </a:r>
            <a:endParaRPr lang="en-US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777680" y="1227544"/>
            <a:ext cx="3466728" cy="4937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prefer movies directed by David Lynch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But I also prefer short movies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like Julia Roberts more than Nicole Kidman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Well it depends if it is a drama or a comedy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is more important than the director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baseline="0" dirty="0" smtClean="0"/>
              <a:t>Except if it is a comedy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on preferences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8229600" cy="1791856"/>
          </a:xfrm>
        </p:spPr>
        <p:txBody>
          <a:bodyPr>
            <a:normAutofit/>
          </a:bodyPr>
          <a:lstStyle/>
          <a:p>
            <a:r>
              <a:rPr lang="en-US" dirty="0" smtClean="0"/>
              <a:t>“I prefer Lynch movies over Allen’s and Allen movies over Cohen’s”</a:t>
            </a:r>
          </a:p>
          <a:p>
            <a:pPr lvl="1"/>
            <a:r>
              <a:rPr lang="en-US" dirty="0" smtClean="0"/>
              <a:t>Then t5 preferred to t4 and t4 preferred to t1, t2, t3</a:t>
            </a:r>
          </a:p>
          <a:p>
            <a:pPr lvl="1"/>
            <a:r>
              <a:rPr lang="en-US" dirty="0" smtClean="0"/>
              <a:t>Nothing is said e.g., for t1 and t2, neither for t1 and t3</a:t>
            </a: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1709683" y="1556792"/>
          <a:ext cx="57246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927"/>
                <a:gridCol w="1144927"/>
                <a:gridCol w="1144927"/>
                <a:gridCol w="921702"/>
                <a:gridCol w="1368152"/>
              </a:tblGrid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representation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3573016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491880" y="3574757"/>
            <a:ext cx="271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228184" y="3573016"/>
            <a:ext cx="2501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 (Cohen,Comedy,7,80)</a:t>
            </a:r>
          </a:p>
          <a:p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540263" y="263691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491880" y="1691516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13" name="Connecteur droit avec flèche 12"/>
          <p:cNvCxnSpPr>
            <a:stCxn id="9" idx="2"/>
            <a:endCxn id="8" idx="0"/>
          </p:cNvCxnSpPr>
          <p:nvPr/>
        </p:nvCxnSpPr>
        <p:spPr>
          <a:xfrm rot="16200000" flipH="1">
            <a:off x="4406295" y="2339003"/>
            <a:ext cx="576064" cy="19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8229600" cy="1791856"/>
          </a:xfrm>
        </p:spPr>
        <p:txBody>
          <a:bodyPr>
            <a:normAutofit/>
          </a:bodyPr>
          <a:lstStyle/>
          <a:p>
            <a:r>
              <a:rPr lang="en-US" dirty="0" smtClean="0"/>
              <a:t>“I prefer Lynch movies over Allen’s and Allen movies over Cohen’s”</a:t>
            </a:r>
          </a:p>
          <a:p>
            <a:pPr lvl="1"/>
            <a:r>
              <a:rPr lang="en-US" dirty="0" smtClean="0"/>
              <a:t>t5 &gt; t4</a:t>
            </a:r>
          </a:p>
          <a:p>
            <a:pPr lvl="1"/>
            <a:r>
              <a:rPr lang="en-US" dirty="0" smtClean="0"/>
              <a:t>t4 &gt; t1, t4 &gt; t2, t4 &gt; t3</a:t>
            </a:r>
          </a:p>
        </p:txBody>
      </p:sp>
      <p:cxnSp>
        <p:nvCxnSpPr>
          <p:cNvPr id="24" name="Connecteur droit avec flèche 23"/>
          <p:cNvCxnSpPr>
            <a:stCxn id="8" idx="2"/>
            <a:endCxn id="7" idx="0"/>
          </p:cNvCxnSpPr>
          <p:nvPr/>
        </p:nvCxnSpPr>
        <p:spPr>
          <a:xfrm rot="16200000" flipH="1">
            <a:off x="5808252" y="1902196"/>
            <a:ext cx="566772" cy="277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8" idx="2"/>
            <a:endCxn id="6" idx="0"/>
          </p:cNvCxnSpPr>
          <p:nvPr/>
        </p:nvCxnSpPr>
        <p:spPr>
          <a:xfrm rot="16200000" flipH="1">
            <a:off x="4493331" y="3217117"/>
            <a:ext cx="568513" cy="14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8" idx="2"/>
            <a:endCxn id="5" idx="0"/>
          </p:cNvCxnSpPr>
          <p:nvPr/>
        </p:nvCxnSpPr>
        <p:spPr>
          <a:xfrm rot="5400000">
            <a:off x="3107952" y="1976764"/>
            <a:ext cx="566772" cy="2625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6200000" flipH="1">
            <a:off x="211668" y="2309026"/>
            <a:ext cx="1080120" cy="7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27584" y="2134598"/>
            <a:ext cx="165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 “I prefer”</a:t>
            </a:r>
            <a:endParaRPr lang="en-US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3851920" y="5309552"/>
            <a:ext cx="5472608" cy="99976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Prefers(t5,t4)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Prefers(t4,t1), Prefers(t4,t2), Prefers(t4,t3)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formulation</a:t>
            </a:r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8229600" cy="1791856"/>
          </a:xfrm>
        </p:spPr>
        <p:txBody>
          <a:bodyPr>
            <a:normAutofit/>
          </a:bodyPr>
          <a:lstStyle/>
          <a:p>
            <a:r>
              <a:rPr lang="en-US" dirty="0" smtClean="0"/>
              <a:t>“I like Lynch: score=0.9”</a:t>
            </a:r>
          </a:p>
          <a:p>
            <a:r>
              <a:rPr lang="en-US" dirty="0" smtClean="0"/>
              <a:t>“I like Allen: score=0.8”</a:t>
            </a:r>
          </a:p>
          <a:p>
            <a:r>
              <a:rPr lang="en-US" dirty="0" smtClean="0"/>
              <a:t>“I like Cohen: score=0.5”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27584" y="3573016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491880" y="3574757"/>
            <a:ext cx="271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  <a:p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6228184" y="3573016"/>
            <a:ext cx="2501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 (Cohen,Comedy,7,80)</a:t>
            </a:r>
          </a:p>
          <a:p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540263" y="263691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3491880" y="1691516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23" name="Connecteur droit avec flèche 22"/>
          <p:cNvCxnSpPr>
            <a:stCxn id="22" idx="2"/>
            <a:endCxn id="21" idx="0"/>
          </p:cNvCxnSpPr>
          <p:nvPr/>
        </p:nvCxnSpPr>
        <p:spPr>
          <a:xfrm rot="16200000" flipH="1">
            <a:off x="4406295" y="2339003"/>
            <a:ext cx="576064" cy="19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1" idx="2"/>
            <a:endCxn id="20" idx="0"/>
          </p:cNvCxnSpPr>
          <p:nvPr/>
        </p:nvCxnSpPr>
        <p:spPr>
          <a:xfrm rot="16200000" flipH="1">
            <a:off x="5808252" y="1902196"/>
            <a:ext cx="566772" cy="277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1" idx="2"/>
            <a:endCxn id="19" idx="0"/>
          </p:cNvCxnSpPr>
          <p:nvPr/>
        </p:nvCxnSpPr>
        <p:spPr>
          <a:xfrm rot="16200000" flipH="1">
            <a:off x="4493331" y="3217117"/>
            <a:ext cx="568513" cy="14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1" idx="2"/>
            <a:endCxn id="15" idx="0"/>
          </p:cNvCxnSpPr>
          <p:nvPr/>
        </p:nvCxnSpPr>
        <p:spPr>
          <a:xfrm rot="5400000">
            <a:off x="3107952" y="1976764"/>
            <a:ext cx="566772" cy="2625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Query </a:t>
            </a:r>
            <a:r>
              <a:rPr lang="en-US" dirty="0" err="1" smtClean="0"/>
              <a:t>personalisation</a:t>
            </a:r>
            <a:endParaRPr lang="en-US" dirty="0" smtClean="0"/>
          </a:p>
          <a:p>
            <a:pPr lvl="1"/>
            <a:r>
              <a:rPr lang="en-US" dirty="0" smtClean="0"/>
              <a:t>Basics on orders and preferences</a:t>
            </a:r>
          </a:p>
          <a:p>
            <a:pPr lvl="1"/>
            <a:r>
              <a:rPr lang="en-US" dirty="0" smtClean="0"/>
              <a:t>Overview of existing approaches in relational databases</a:t>
            </a:r>
          </a:p>
          <a:p>
            <a:pPr lvl="1"/>
            <a:r>
              <a:rPr lang="en-US" dirty="0" smtClean="0"/>
              <a:t>Existing approaches in multidimensional databases</a:t>
            </a:r>
          </a:p>
          <a:p>
            <a:r>
              <a:rPr lang="en-US" dirty="0" smtClean="0"/>
              <a:t>Query recommendation</a:t>
            </a:r>
          </a:p>
          <a:p>
            <a:pPr lvl="1"/>
            <a:r>
              <a:rPr lang="en-US" dirty="0" smtClean="0"/>
              <a:t>Basics on recommender systems</a:t>
            </a:r>
          </a:p>
          <a:p>
            <a:pPr lvl="1"/>
            <a:r>
              <a:rPr lang="en-US" dirty="0" smtClean="0"/>
              <a:t>Overview of existing approaches in relational databases</a:t>
            </a:r>
          </a:p>
          <a:p>
            <a:pPr lvl="1"/>
            <a:r>
              <a:rPr lang="en-US" dirty="0" smtClean="0"/>
              <a:t>Existing approaches in multidimensional databases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Bibliography</a:t>
            </a:r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versus quantitative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Qualitative Approaches</a:t>
            </a:r>
          </a:p>
          <a:p>
            <a:pPr lvl="1"/>
            <a:r>
              <a:rPr lang="en-US" dirty="0" smtClean="0"/>
              <a:t>Relative preferences of the form I like A better than B</a:t>
            </a:r>
          </a:p>
          <a:p>
            <a:pPr lvl="1"/>
            <a:r>
              <a:rPr lang="en-US" dirty="0" smtClean="0"/>
              <a:t>Based on Partial ordering</a:t>
            </a:r>
          </a:p>
          <a:p>
            <a:pPr lvl="2"/>
            <a:r>
              <a:rPr lang="en-US" dirty="0" smtClean="0"/>
              <a:t>I like A better than B </a:t>
            </a:r>
            <a:r>
              <a:rPr lang="en-US" dirty="0" err="1" smtClean="0"/>
              <a:t>iff</a:t>
            </a:r>
            <a:r>
              <a:rPr lang="en-US" dirty="0" smtClean="0"/>
              <a:t> (A &gt; B) where “&gt;” is a partial ordering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Quantitative Approaches</a:t>
            </a:r>
          </a:p>
          <a:p>
            <a:pPr lvl="1"/>
            <a:r>
              <a:rPr lang="en-US" dirty="0" smtClean="0"/>
              <a:t>Absolute preferences of the form I (do not) like A to a specific degree</a:t>
            </a:r>
          </a:p>
          <a:p>
            <a:pPr lvl="1"/>
            <a:r>
              <a:rPr lang="en-US" dirty="0" smtClean="0"/>
              <a:t>Based on Scoring / Utility Functions</a:t>
            </a:r>
          </a:p>
          <a:p>
            <a:pPr lvl="2"/>
            <a:r>
              <a:rPr lang="en-US" dirty="0" smtClean="0"/>
              <a:t>I like A better than B </a:t>
            </a:r>
            <a:r>
              <a:rPr lang="en-US" dirty="0" err="1" smtClean="0"/>
              <a:t>iff</a:t>
            </a:r>
            <a:r>
              <a:rPr lang="en-US" dirty="0" smtClean="0"/>
              <a:t> u(A) &gt; u(B) where “u” is a scoring function</a:t>
            </a:r>
          </a:p>
          <a:p>
            <a:endParaRPr lang="en-US" dirty="0" smtClean="0"/>
          </a:p>
          <a:p>
            <a:r>
              <a:rPr lang="en-US" dirty="0" smtClean="0"/>
              <a:t>However, not every intuitively plausible preference relation can be captured by scoring functions</a:t>
            </a:r>
          </a:p>
          <a:p>
            <a:pPr lvl="1"/>
            <a:r>
              <a:rPr lang="en-US" dirty="0" smtClean="0"/>
              <a:t>But scoring functions can express the “intensity” of the preference</a:t>
            </a:r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 are usually SPO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Strict Partial Order (SPO)</a:t>
            </a:r>
          </a:p>
          <a:p>
            <a:pPr lvl="1"/>
            <a:r>
              <a:rPr lang="en-US" dirty="0" smtClean="0"/>
              <a:t>A binary relation “&gt;” over a set O which is</a:t>
            </a:r>
          </a:p>
          <a:p>
            <a:pPr lvl="2"/>
            <a:r>
              <a:rPr lang="en-US" dirty="0" err="1" smtClean="0"/>
              <a:t>Irreflexive</a:t>
            </a:r>
            <a:r>
              <a:rPr lang="en-US" dirty="0" smtClean="0"/>
              <a:t>: ¬(a &gt; a)</a:t>
            </a:r>
          </a:p>
          <a:p>
            <a:pPr lvl="2"/>
            <a:r>
              <a:rPr lang="en-US" dirty="0" smtClean="0"/>
              <a:t>Asymmetric: If (a ≠ b) and (a &gt; b) then ¬(b &gt; a)</a:t>
            </a:r>
          </a:p>
          <a:p>
            <a:pPr lvl="2"/>
            <a:r>
              <a:rPr lang="en-US" dirty="0" smtClean="0"/>
              <a:t>Transitive: If (a &gt; b) and (b &gt; c) then (a &gt; c)</a:t>
            </a:r>
          </a:p>
          <a:p>
            <a:endParaRPr lang="en-US" dirty="0" smtClean="0"/>
          </a:p>
          <a:p>
            <a:r>
              <a:rPr lang="en-US" dirty="0" smtClean="0"/>
              <a:t>Preferences are usually assumed to be SPO</a:t>
            </a:r>
          </a:p>
          <a:p>
            <a:pPr lvl="1"/>
            <a:r>
              <a:rPr lang="en-US" dirty="0" smtClean="0"/>
              <a:t>I like “a” better than “b” if (a &gt; b)</a:t>
            </a:r>
          </a:p>
          <a:p>
            <a:pPr lvl="1"/>
            <a:r>
              <a:rPr lang="en-US" dirty="0" smtClean="0"/>
              <a:t>I consider a and b indifferent (a ~ b) if ¬(a &gt; b) and ¬(b &gt; a)</a:t>
            </a:r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composition</a:t>
            </a:r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8229600" cy="1791856"/>
          </a:xfrm>
        </p:spPr>
        <p:txBody>
          <a:bodyPr>
            <a:normAutofit/>
          </a:bodyPr>
          <a:lstStyle/>
          <a:p>
            <a:r>
              <a:rPr lang="en-US" dirty="0" smtClean="0"/>
              <a:t>“I prefer Lynch’s over Allen’s and Allen’s over Cohen’s”</a:t>
            </a:r>
          </a:p>
          <a:p>
            <a:r>
              <a:rPr lang="en-US" dirty="0" smtClean="0"/>
              <a:t>“I also prefer shorter movies”</a:t>
            </a:r>
          </a:p>
          <a:p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/>
        </p:nvGraphicFramePr>
        <p:xfrm>
          <a:off x="1709683" y="1556792"/>
          <a:ext cx="57246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927"/>
                <a:gridCol w="1144927"/>
                <a:gridCol w="1144927"/>
                <a:gridCol w="921702"/>
                <a:gridCol w="1368152"/>
              </a:tblGrid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quantitative 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 prefer Lynch’s over Allen’s and Allen’s over Cohen’s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I like </a:t>
            </a:r>
            <a:r>
              <a:rPr lang="en-US" dirty="0" smtClean="0"/>
              <a:t>Lynch with score</a:t>
            </a:r>
            <a:r>
              <a:rPr lang="en-US" baseline="-25000" dirty="0" smtClean="0"/>
              <a:t>P1</a:t>
            </a:r>
            <a:r>
              <a:rPr lang="en-US" dirty="0" smtClean="0"/>
              <a:t>=0.9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“I like </a:t>
            </a:r>
            <a:r>
              <a:rPr lang="en-US" dirty="0" smtClean="0"/>
              <a:t>Allen with score</a:t>
            </a:r>
            <a:r>
              <a:rPr lang="en-US" baseline="-25000" dirty="0" smtClean="0"/>
              <a:t>P1</a:t>
            </a:r>
            <a:r>
              <a:rPr lang="en-US" dirty="0" smtClean="0"/>
              <a:t>=0.8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“I like </a:t>
            </a:r>
            <a:r>
              <a:rPr lang="en-US" dirty="0" smtClean="0"/>
              <a:t>Cohen with score</a:t>
            </a:r>
            <a:r>
              <a:rPr lang="en-US" baseline="-25000" dirty="0" smtClean="0"/>
              <a:t>P1</a:t>
            </a:r>
            <a:r>
              <a:rPr lang="en-US" dirty="0" smtClean="0"/>
              <a:t>=0.5”</a:t>
            </a:r>
          </a:p>
          <a:p>
            <a:r>
              <a:rPr lang="en-US" dirty="0" smtClean="0"/>
              <a:t>“I also prefer shorter movies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“I like </a:t>
            </a:r>
            <a:r>
              <a:rPr lang="en-US" dirty="0" smtClean="0"/>
              <a:t>(duration=80) with score</a:t>
            </a:r>
            <a:r>
              <a:rPr lang="en-US" baseline="-25000" dirty="0" smtClean="0"/>
              <a:t>P2</a:t>
            </a:r>
            <a:r>
              <a:rPr lang="en-US" dirty="0" smtClean="0"/>
              <a:t>=1”, “</a:t>
            </a:r>
            <a:r>
              <a:rPr lang="en-US" dirty="0" smtClean="0"/>
              <a:t>I like </a:t>
            </a:r>
            <a:r>
              <a:rPr lang="en-US" dirty="0" smtClean="0"/>
              <a:t>(duration=90) with score</a:t>
            </a:r>
            <a:r>
              <a:rPr lang="en-US" baseline="-25000" dirty="0" smtClean="0"/>
              <a:t>P2</a:t>
            </a:r>
            <a:r>
              <a:rPr lang="en-US" dirty="0" smtClean="0"/>
              <a:t>=0.9”, …, “</a:t>
            </a:r>
            <a:r>
              <a:rPr lang="en-US" dirty="0" smtClean="0"/>
              <a:t>I like </a:t>
            </a:r>
            <a:r>
              <a:rPr lang="en-US" dirty="0" smtClean="0"/>
              <a:t>(duration=150) with score</a:t>
            </a:r>
            <a:r>
              <a:rPr lang="en-US" baseline="-25000" dirty="0" smtClean="0"/>
              <a:t>P2</a:t>
            </a:r>
            <a:r>
              <a:rPr lang="en-US" dirty="0" smtClean="0"/>
              <a:t>=0.6”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Combination can be with weighted summation</a:t>
            </a:r>
          </a:p>
          <a:p>
            <a:pPr lvl="1"/>
            <a:r>
              <a:rPr lang="en-US" dirty="0" err="1" smtClean="0"/>
              <a:t>Score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(P1,P2)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)=x score</a:t>
            </a:r>
            <a:r>
              <a:rPr lang="en-US" baseline="-25000" dirty="0" smtClean="0"/>
              <a:t>P1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 + (1-x) score</a:t>
            </a:r>
            <a:r>
              <a:rPr lang="en-US" baseline="-25000" dirty="0" smtClean="0"/>
              <a:t>P2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qualitative composition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 prefer Lynch’s over Allen’s and Allen’s over Cohen’s”</a:t>
            </a:r>
          </a:p>
          <a:p>
            <a:r>
              <a:rPr lang="en-US" dirty="0" smtClean="0"/>
              <a:t>“I also prefer shorter movies”</a:t>
            </a:r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300192" y="3203684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228184" y="4005064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00192" y="2420889"/>
            <a:ext cx="250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72200" y="479715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63324" y="5589240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11" name="Connecteur droit avec flèche 10"/>
          <p:cNvCxnSpPr>
            <a:stCxn id="6" idx="2"/>
            <a:endCxn id="7" idx="0"/>
          </p:cNvCxnSpPr>
          <p:nvPr/>
        </p:nvCxnSpPr>
        <p:spPr>
          <a:xfrm rot="5400000">
            <a:off x="7327906" y="3781890"/>
            <a:ext cx="432048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  <a:endCxn id="6" idx="0"/>
          </p:cNvCxnSpPr>
          <p:nvPr/>
        </p:nvCxnSpPr>
        <p:spPr>
          <a:xfrm rot="5400000">
            <a:off x="7344349" y="2996952"/>
            <a:ext cx="4134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7" idx="2"/>
            <a:endCxn id="9" idx="0"/>
          </p:cNvCxnSpPr>
          <p:nvPr/>
        </p:nvCxnSpPr>
        <p:spPr>
          <a:xfrm rot="5400000">
            <a:off x="7325083" y="4585455"/>
            <a:ext cx="422756" cy="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2"/>
            <a:endCxn id="10" idx="0"/>
          </p:cNvCxnSpPr>
          <p:nvPr/>
        </p:nvCxnSpPr>
        <p:spPr>
          <a:xfrm rot="16200000" flipH="1">
            <a:off x="7334639" y="5367985"/>
            <a:ext cx="422756" cy="1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0" y="4365104"/>
            <a:ext cx="24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1187624" y="4869160"/>
            <a:ext cx="255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  <a:p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2483768" y="4365104"/>
            <a:ext cx="24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163999" y="343829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1115616" y="2492896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32" name="Connecteur droit avec flèche 31"/>
          <p:cNvCxnSpPr>
            <a:stCxn id="31" idx="2"/>
            <a:endCxn id="30" idx="0"/>
          </p:cNvCxnSpPr>
          <p:nvPr/>
        </p:nvCxnSpPr>
        <p:spPr>
          <a:xfrm rot="16200000" flipH="1">
            <a:off x="2030031" y="3140383"/>
            <a:ext cx="576064" cy="19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0" idx="2"/>
            <a:endCxn id="29" idx="0"/>
          </p:cNvCxnSpPr>
          <p:nvPr/>
        </p:nvCxnSpPr>
        <p:spPr>
          <a:xfrm rot="16200000" flipH="1">
            <a:off x="2736928" y="3398635"/>
            <a:ext cx="557480" cy="1375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0" idx="2"/>
            <a:endCxn id="28" idx="0"/>
          </p:cNvCxnSpPr>
          <p:nvPr/>
        </p:nvCxnSpPr>
        <p:spPr>
          <a:xfrm rot="16200000" flipH="1">
            <a:off x="1865682" y="4269881"/>
            <a:ext cx="1061536" cy="137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30" idx="2"/>
            <a:endCxn id="27" idx="0"/>
          </p:cNvCxnSpPr>
          <p:nvPr/>
        </p:nvCxnSpPr>
        <p:spPr>
          <a:xfrm rot="5400000">
            <a:off x="1495045" y="3532209"/>
            <a:ext cx="557480" cy="1108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51520" y="24836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5508104" y="242088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Espace réservé de la date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Intersection P1 </a:t>
            </a:r>
            <a:r>
              <a:rPr lang="en-US" sz="3200" dirty="0" smtClean="0"/>
              <a:t>∩  </a:t>
            </a: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(t &gt;</a:t>
            </a:r>
            <a:r>
              <a:rPr lang="en-US" sz="3200" kern="12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∩</a:t>
            </a: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 if (t </a:t>
            </a: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3200" kern="12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P1</a:t>
            </a: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 and (t </a:t>
            </a: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32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r>
              <a:rPr lang="en-U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 prefer Lynch’s over Allen’s and Allen’s over Cohen’s”</a:t>
            </a:r>
          </a:p>
          <a:p>
            <a:r>
              <a:rPr lang="en-US" dirty="0" smtClean="0"/>
              <a:t>“I also prefer shorter movies”</a:t>
            </a:r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3429000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4365104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87624" y="2780928"/>
            <a:ext cx="250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92080" y="4643844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386093" y="5589240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2" name="Légende encadrée 1 11"/>
          <p:cNvSpPr/>
          <p:nvPr/>
        </p:nvSpPr>
        <p:spPr>
          <a:xfrm>
            <a:off x="6228184" y="2060848"/>
            <a:ext cx="1872208" cy="1080120"/>
          </a:xfrm>
          <a:prstGeom prst="borderCallout1">
            <a:avLst>
              <a:gd name="adj1" fmla="val 18750"/>
              <a:gd name="adj2" fmla="val -8333"/>
              <a:gd name="adj3" fmla="val 30713"/>
              <a:gd name="adj4" fmla="val -1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partial order where everything is preferred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Union P1 </a:t>
            </a:r>
            <a:r>
              <a:rPr lang="en-US" dirty="0" smtClean="0"/>
              <a:t>∪ </a:t>
            </a:r>
            <a:r>
              <a:rPr lang="en-US" dirty="0" smtClean="0"/>
              <a:t>P2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t &gt;</a:t>
            </a:r>
            <a:r>
              <a:rPr lang="en-US" baseline="-25000" dirty="0" smtClean="0"/>
              <a:t>∪</a:t>
            </a:r>
            <a:r>
              <a:rPr lang="en-US" dirty="0" smtClean="0"/>
              <a:t> t’) if (t &gt;</a:t>
            </a:r>
            <a:r>
              <a:rPr lang="en-US" baseline="-25000" dirty="0" smtClean="0"/>
              <a:t>P1</a:t>
            </a:r>
            <a:r>
              <a:rPr lang="en-US" dirty="0" smtClean="0"/>
              <a:t> t’) or (t &gt;</a:t>
            </a:r>
            <a:r>
              <a:rPr lang="en-US" baseline="-25000" dirty="0" smtClean="0"/>
              <a:t>P2</a:t>
            </a:r>
            <a:r>
              <a:rPr lang="en-US" dirty="0" smtClean="0"/>
              <a:t> t’)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01688"/>
          </a:xfrm>
        </p:spPr>
        <p:txBody>
          <a:bodyPr/>
          <a:lstStyle/>
          <a:p>
            <a:r>
              <a:rPr lang="en-US" dirty="0" smtClean="0"/>
              <a:t>“I prefer Lynch’s over Allen’s and Allen’s over Cohen’s”</a:t>
            </a:r>
          </a:p>
          <a:p>
            <a:r>
              <a:rPr lang="en-US" dirty="0" smtClean="0"/>
              <a:t>“I also prefer shorter movies”</a:t>
            </a:r>
          </a:p>
          <a:p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3203848" y="4725144"/>
            <a:ext cx="24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3131840" y="5517232"/>
            <a:ext cx="255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03848" y="3933056"/>
            <a:ext cx="24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275856" y="3212976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3275856" y="2420888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32" name="Connecteur droit avec flèche 31"/>
          <p:cNvCxnSpPr>
            <a:stCxn id="31" idx="2"/>
            <a:endCxn id="30" idx="0"/>
          </p:cNvCxnSpPr>
          <p:nvPr/>
        </p:nvCxnSpPr>
        <p:spPr>
          <a:xfrm rot="5400000">
            <a:off x="4242734" y="2987284"/>
            <a:ext cx="422756" cy="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0" idx="2"/>
            <a:endCxn id="29" idx="0"/>
          </p:cNvCxnSpPr>
          <p:nvPr/>
        </p:nvCxnSpPr>
        <p:spPr>
          <a:xfrm rot="5400000">
            <a:off x="4256263" y="3749522"/>
            <a:ext cx="350748" cy="1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7" idx="2"/>
            <a:endCxn id="28" idx="0"/>
          </p:cNvCxnSpPr>
          <p:nvPr/>
        </p:nvCxnSpPr>
        <p:spPr>
          <a:xfrm rot="5400000">
            <a:off x="4204949" y="5298704"/>
            <a:ext cx="422756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9" idx="2"/>
            <a:endCxn id="27" idx="0"/>
          </p:cNvCxnSpPr>
          <p:nvPr/>
        </p:nvCxnSpPr>
        <p:spPr>
          <a:xfrm rot="5400000">
            <a:off x="4212099" y="4513766"/>
            <a:ext cx="4227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rc 83"/>
          <p:cNvCxnSpPr>
            <a:stCxn id="30" idx="3"/>
            <a:endCxn id="31" idx="3"/>
          </p:cNvCxnSpPr>
          <p:nvPr/>
        </p:nvCxnSpPr>
        <p:spPr>
          <a:xfrm flipV="1">
            <a:off x="5603737" y="2605554"/>
            <a:ext cx="57259" cy="792088"/>
          </a:xfrm>
          <a:prstGeom prst="curvedConnector3">
            <a:avLst>
              <a:gd name="adj1" fmla="val 7428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rc 85"/>
          <p:cNvCxnSpPr/>
          <p:nvPr/>
        </p:nvCxnSpPr>
        <p:spPr>
          <a:xfrm flipH="1" flipV="1">
            <a:off x="5580112" y="3397642"/>
            <a:ext cx="82777" cy="2304256"/>
          </a:xfrm>
          <a:prstGeom prst="curvedConnector3">
            <a:avLst>
              <a:gd name="adj1" fmla="val -650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8" name="Légende encadrée 1 17"/>
          <p:cNvSpPr/>
          <p:nvPr/>
        </p:nvSpPr>
        <p:spPr>
          <a:xfrm>
            <a:off x="6876256" y="2636912"/>
            <a:ext cx="1728192" cy="93610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Violates </a:t>
            </a:r>
            <a:r>
              <a:rPr lang="en-US" dirty="0" err="1" smtClean="0"/>
              <a:t>irreflexivity</a:t>
            </a:r>
            <a:r>
              <a:rPr lang="en-US" dirty="0" smtClean="0"/>
              <a:t> and asymmetry!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Prioritization P1 ▹  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b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(t &gt;</a:t>
            </a:r>
            <a:r>
              <a:rPr lang="en-US" sz="3200" kern="12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▹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’)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(t 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32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P1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 or 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(¬(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 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32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P1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t) and (t 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32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 </a:t>
            </a:r>
            <a:r>
              <a:rPr lang="en-U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01688"/>
          </a:xfrm>
        </p:spPr>
        <p:txBody>
          <a:bodyPr/>
          <a:lstStyle/>
          <a:p>
            <a:r>
              <a:rPr lang="en-US" dirty="0" smtClean="0"/>
              <a:t>“I prefer Lynch’s over Allen’s and Allen’s over Cohen’s”</a:t>
            </a:r>
          </a:p>
          <a:p>
            <a:r>
              <a:rPr lang="en-US" dirty="0" smtClean="0"/>
              <a:t>“I also prefer shorter movies”</a:t>
            </a:r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4931875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499992" y="5733255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4149080"/>
            <a:ext cx="250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cxnSp>
        <p:nvCxnSpPr>
          <p:cNvPr id="11" name="Connecteur droit avec flèche 10"/>
          <p:cNvCxnSpPr>
            <a:stCxn id="6" idx="2"/>
            <a:endCxn id="7" idx="0"/>
          </p:cNvCxnSpPr>
          <p:nvPr/>
        </p:nvCxnSpPr>
        <p:spPr>
          <a:xfrm rot="5400000">
            <a:off x="5599714" y="5510081"/>
            <a:ext cx="432048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  <a:endCxn id="6" idx="0"/>
          </p:cNvCxnSpPr>
          <p:nvPr/>
        </p:nvCxnSpPr>
        <p:spPr>
          <a:xfrm rot="5400000">
            <a:off x="5616157" y="4725143"/>
            <a:ext cx="4134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30" idx="2"/>
            <a:endCxn id="8" idx="0"/>
          </p:cNvCxnSpPr>
          <p:nvPr/>
        </p:nvCxnSpPr>
        <p:spPr>
          <a:xfrm rot="16200000" flipH="1">
            <a:off x="4192718" y="2518910"/>
            <a:ext cx="341456" cy="291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40063" y="343829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1691680" y="2492896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32" name="Connecteur droit avec flèche 31"/>
          <p:cNvCxnSpPr>
            <a:stCxn id="31" idx="2"/>
            <a:endCxn id="30" idx="0"/>
          </p:cNvCxnSpPr>
          <p:nvPr/>
        </p:nvCxnSpPr>
        <p:spPr>
          <a:xfrm rot="16200000" flipH="1">
            <a:off x="2606095" y="3140383"/>
            <a:ext cx="576064" cy="19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6" name="Légende encadrée 1 15"/>
          <p:cNvSpPr/>
          <p:nvPr/>
        </p:nvSpPr>
        <p:spPr>
          <a:xfrm>
            <a:off x="6876256" y="2636912"/>
            <a:ext cx="1728192" cy="93610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total order</a:t>
            </a:r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Pareto P1 ⊗ P2</a:t>
            </a:r>
            <a:b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(t &gt;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⊗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’)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((t 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P1</a:t>
            </a:r>
            <a:r>
              <a:rPr lang="en-US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 and (t 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 or t 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~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’))</a:t>
            </a:r>
            <a:b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((t 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P2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t’) and (t 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P1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t’ or t 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~</a:t>
            </a:r>
            <a:r>
              <a:rPr lang="en-US" sz="2000" kern="1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P1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’))</a:t>
            </a:r>
            <a:endParaRPr lang="en-US" sz="2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29680"/>
          </a:xfrm>
        </p:spPr>
        <p:txBody>
          <a:bodyPr/>
          <a:lstStyle/>
          <a:p>
            <a:r>
              <a:rPr lang="en-US" dirty="0" smtClean="0"/>
              <a:t>“I prefer Lynch’s over Allen’s and Allen’s over Cohen’s”</a:t>
            </a:r>
          </a:p>
          <a:p>
            <a:r>
              <a:rPr lang="en-US" dirty="0" smtClean="0"/>
              <a:t>“I also prefer shorter movies”</a:t>
            </a:r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228948" y="3554432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156940" y="4355812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8948" y="2771637"/>
            <a:ext cx="250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cxnSp>
        <p:nvCxnSpPr>
          <p:cNvPr id="11" name="Connecteur droit avec flèche 10"/>
          <p:cNvCxnSpPr>
            <a:stCxn id="6" idx="2"/>
            <a:endCxn id="7" idx="0"/>
          </p:cNvCxnSpPr>
          <p:nvPr/>
        </p:nvCxnSpPr>
        <p:spPr>
          <a:xfrm rot="5400000">
            <a:off x="6256662" y="4132638"/>
            <a:ext cx="432048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  <a:endCxn id="6" idx="0"/>
          </p:cNvCxnSpPr>
          <p:nvPr/>
        </p:nvCxnSpPr>
        <p:spPr>
          <a:xfrm rot="5400000">
            <a:off x="6273105" y="3347700"/>
            <a:ext cx="4134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596047" y="3789040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1547664" y="2843644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28</a:t>
            </a:fld>
            <a:endParaRPr kumimoji="0"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relational databases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29</a:t>
            </a:fld>
            <a:endParaRPr kumimoji="0"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Preference operators</a:t>
            </a:r>
          </a:p>
          <a:p>
            <a:pPr lvl="1"/>
            <a:r>
              <a:rPr lang="en-US" dirty="0" smtClean="0"/>
              <a:t>Use explicit preference operator(s) in queries</a:t>
            </a:r>
          </a:p>
          <a:p>
            <a:pPr lvl="2"/>
            <a:r>
              <a:rPr lang="en-US" dirty="0" smtClean="0"/>
              <a:t>Winnow [</a:t>
            </a:r>
            <a:r>
              <a:rPr lang="en-US" dirty="0" err="1" smtClean="0"/>
              <a:t>Chomicki</a:t>
            </a:r>
            <a:r>
              <a:rPr lang="en-US" dirty="0" smtClean="0"/>
              <a:t>, 2003]</a:t>
            </a:r>
          </a:p>
          <a:p>
            <a:pPr lvl="2"/>
            <a:r>
              <a:rPr lang="en-US" i="1" dirty="0" smtClean="0"/>
              <a:t>Preference SQL [</a:t>
            </a:r>
            <a:r>
              <a:rPr lang="en-US" i="1" dirty="0" err="1" smtClean="0"/>
              <a:t>Kießling</a:t>
            </a:r>
            <a:r>
              <a:rPr lang="en-US" i="1" dirty="0" smtClean="0"/>
              <a:t>, 2002]</a:t>
            </a:r>
          </a:p>
          <a:p>
            <a:pPr lvl="3"/>
            <a:r>
              <a:rPr lang="en-US" i="1" dirty="0" smtClean="0"/>
              <a:t>High formulation effort , not prescriptive, not proactive, high expressiveness</a:t>
            </a:r>
          </a:p>
          <a:p>
            <a:pPr lvl="2"/>
            <a:r>
              <a:rPr lang="en-US" dirty="0" smtClean="0"/>
              <a:t>Skyline [</a:t>
            </a:r>
            <a:r>
              <a:rPr lang="en-US" dirty="0" err="1" smtClean="0"/>
              <a:t>Börzsönyi</a:t>
            </a:r>
            <a:r>
              <a:rPr lang="en-US" dirty="0" smtClean="0"/>
              <a:t> et al., 2001]</a:t>
            </a:r>
          </a:p>
          <a:p>
            <a:pPr lvl="2"/>
            <a:r>
              <a:rPr lang="en-US" dirty="0" smtClean="0"/>
              <a:t>Top-k [Fagin et al., 2001]</a:t>
            </a:r>
          </a:p>
          <a:p>
            <a:r>
              <a:rPr lang="en-US" dirty="0" smtClean="0"/>
              <a:t>Query </a:t>
            </a:r>
            <a:r>
              <a:rPr lang="en-US" dirty="0" err="1" smtClean="0"/>
              <a:t>personalisation</a:t>
            </a:r>
            <a:endParaRPr lang="en-US" dirty="0" smtClean="0"/>
          </a:p>
          <a:p>
            <a:pPr lvl="1"/>
            <a:r>
              <a:rPr lang="en-US" dirty="0" smtClean="0"/>
              <a:t>Rewrite regular queries with elements of a profile</a:t>
            </a:r>
          </a:p>
          <a:p>
            <a:pPr lvl="2"/>
            <a:r>
              <a:rPr lang="en-US" i="1" dirty="0" smtClean="0"/>
              <a:t>[</a:t>
            </a:r>
            <a:r>
              <a:rPr lang="en-US" i="1" dirty="0" err="1" smtClean="0"/>
              <a:t>Koutrika</a:t>
            </a:r>
            <a:r>
              <a:rPr lang="en-US" i="1" dirty="0" smtClean="0"/>
              <a:t> &amp; Ioannidis, 2004]</a:t>
            </a:r>
          </a:p>
          <a:p>
            <a:pPr lvl="3"/>
            <a:r>
              <a:rPr lang="en-US" i="1" dirty="0" smtClean="0"/>
              <a:t>Low formulation effort, prescriptive, not proactive, low expressiveness</a:t>
            </a:r>
            <a:endParaRPr lang="en-US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30</a:t>
            </a:fld>
            <a:endParaRPr kumimoji="0"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Winnow / BMO (Best-Matches-Only)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relation r of schema </a:t>
            </a:r>
            <a:r>
              <a:rPr lang="en-US" dirty="0" err="1" smtClean="0"/>
              <a:t>sch</a:t>
            </a:r>
            <a:r>
              <a:rPr lang="en-US" dirty="0" smtClean="0"/>
              <a:t>(r)</a:t>
            </a:r>
          </a:p>
          <a:p>
            <a:pPr lvl="1"/>
            <a:r>
              <a:rPr lang="en-US" dirty="0" smtClean="0"/>
              <a:t>A preference C over </a:t>
            </a:r>
            <a:r>
              <a:rPr lang="en-US" dirty="0" err="1" smtClean="0"/>
              <a:t>sch</a:t>
            </a:r>
            <a:r>
              <a:rPr lang="en-US" dirty="0" smtClean="0"/>
              <a:t>(r) defining a preference relation &gt;</a:t>
            </a:r>
            <a:r>
              <a:rPr lang="en-US" baseline="-25000" dirty="0" smtClean="0"/>
              <a:t>C</a:t>
            </a:r>
          </a:p>
          <a:p>
            <a:endParaRPr lang="en-US" dirty="0" smtClean="0"/>
          </a:p>
          <a:p>
            <a:r>
              <a:rPr lang="en-US" dirty="0" smtClean="0"/>
              <a:t>The winnow operator, denoted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, is defined by: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(r) = { t ∈ r | (∄ t’ ∈ r)(t’ &gt;</a:t>
            </a:r>
            <a:r>
              <a:rPr lang="en-US" baseline="-25000" dirty="0" smtClean="0"/>
              <a:t>C</a:t>
            </a:r>
            <a:r>
              <a:rPr lang="en-US" dirty="0" smtClean="0"/>
              <a:t> t) }</a:t>
            </a:r>
          </a:p>
          <a:p>
            <a:pPr lvl="1"/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31</a:t>
            </a:fld>
            <a:endParaRPr kumimoji="0"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1709683" y="1556792"/>
          <a:ext cx="57246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927"/>
                <a:gridCol w="1144927"/>
                <a:gridCol w="1144927"/>
                <a:gridCol w="921702"/>
                <a:gridCol w="1368152"/>
              </a:tblGrid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4005064"/>
            <a:ext cx="8507288" cy="2151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Preference C is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300" dirty="0" smtClean="0">
                <a:solidFill>
                  <a:schemeClr val="tx2"/>
                </a:solidFill>
              </a:rPr>
              <a:t>“I prefer drama”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Who are the authors of my most preferred affordable movies?</a:t>
            </a:r>
          </a:p>
          <a:p>
            <a:pPr marL="1005840" lvl="2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000" dirty="0" smtClean="0">
                <a:sym typeface="Symbol"/>
              </a:rPr>
              <a:t></a:t>
            </a:r>
            <a:r>
              <a:rPr lang="en-US" sz="2000" baseline="-25000" dirty="0" smtClean="0">
                <a:sym typeface="Symbol"/>
              </a:rPr>
              <a:t>Author</a:t>
            </a:r>
            <a:r>
              <a:rPr lang="en-US" sz="2000" dirty="0" smtClean="0"/>
              <a:t>(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Price</a:t>
            </a:r>
            <a:r>
              <a:rPr lang="en-US" sz="2000" baseline="-25000" dirty="0" smtClean="0"/>
              <a:t>&lt;7</a:t>
            </a:r>
            <a:r>
              <a:rPr lang="en-US" sz="2000" dirty="0" smtClean="0"/>
              <a:t>(Movies)))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Winnow to order 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q be a query and C be a preference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(q) gives the most preferred </a:t>
            </a:r>
            <a:r>
              <a:rPr lang="en-US" dirty="0" err="1" smtClean="0"/>
              <a:t>tuples</a:t>
            </a:r>
            <a:r>
              <a:rPr lang="en-US" dirty="0" smtClean="0"/>
              <a:t> of q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(q-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(q)) gives the second most preferred </a:t>
            </a:r>
            <a:r>
              <a:rPr lang="en-US" dirty="0" err="1" smtClean="0"/>
              <a:t>tuples</a:t>
            </a:r>
            <a:r>
              <a:rPr lang="en-US" dirty="0" smtClean="0"/>
              <a:t> of q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answer to q can be partitioned according to C</a:t>
            </a:r>
          </a:p>
          <a:p>
            <a:pPr lvl="1"/>
            <a:r>
              <a:rPr lang="en-US" dirty="0" smtClean="0"/>
              <a:t>q=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(q) </a:t>
            </a:r>
            <a:r>
              <a:rPr lang="en-US" baseline="-25000" dirty="0" smtClean="0"/>
              <a:t> </a:t>
            </a:r>
            <a:r>
              <a:rPr lang="en-US" dirty="0" smtClean="0"/>
              <a:t>∪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(q-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(q)) </a:t>
            </a:r>
            <a:r>
              <a:rPr lang="en-US" baseline="-25000" dirty="0" smtClean="0"/>
              <a:t> </a:t>
            </a:r>
            <a:r>
              <a:rPr lang="en-US" dirty="0" smtClean="0"/>
              <a:t>∪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33</a:t>
            </a:fld>
            <a:endParaRPr kumimoji="0"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3861048"/>
            <a:ext cx="8507288" cy="22959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C is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300" dirty="0" smtClean="0">
                <a:solidFill>
                  <a:schemeClr val="tx2"/>
                </a:solidFill>
              </a:rPr>
              <a:t>“I prefer drama”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What are my most preferred affordable movies?</a:t>
            </a:r>
          </a:p>
          <a:p>
            <a:pPr marL="1005840" lvl="2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000" dirty="0" err="1" smtClean="0"/>
              <a:t>w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(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Price</a:t>
            </a:r>
            <a:r>
              <a:rPr lang="en-US" sz="2000" baseline="-25000" dirty="0" smtClean="0"/>
              <a:t>&lt;7</a:t>
            </a:r>
            <a:r>
              <a:rPr lang="en-US" sz="2000" dirty="0" smtClean="0"/>
              <a:t>(Movies))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Answer is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2000" dirty="0" smtClean="0"/>
              <a:t>First: t5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t1,t2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140968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(Cohen,Comedy,5,90)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322961" y="3140968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(Cohen,Comedy,6,100)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00192" y="3140968"/>
            <a:ext cx="250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 (Cohen,Comedy,7,80)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72000" y="170080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 (Allen,Drama,7,120)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610796" y="1700808"/>
            <a:ext cx="23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t5 (Lycnh,Drama,5,150)</a:t>
            </a:r>
            <a:endParaRPr lang="en-US" dirty="0"/>
          </a:p>
        </p:txBody>
      </p:sp>
      <p:cxnSp>
        <p:nvCxnSpPr>
          <p:cNvPr id="16" name="Connecteur droit avec flèche 15"/>
          <p:cNvCxnSpPr>
            <a:stCxn id="13" idx="2"/>
            <a:endCxn id="7" idx="0"/>
          </p:cNvCxnSpPr>
          <p:nvPr/>
        </p:nvCxnSpPr>
        <p:spPr>
          <a:xfrm rot="5400000">
            <a:off x="1725485" y="2063087"/>
            <a:ext cx="1070828" cy="108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2"/>
            <a:endCxn id="8" idx="0"/>
          </p:cNvCxnSpPr>
          <p:nvPr/>
        </p:nvCxnSpPr>
        <p:spPr>
          <a:xfrm rot="16200000" flipH="1">
            <a:off x="3182047" y="1691458"/>
            <a:ext cx="1070828" cy="1828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2"/>
            <a:endCxn id="9" idx="0"/>
          </p:cNvCxnSpPr>
          <p:nvPr/>
        </p:nvCxnSpPr>
        <p:spPr>
          <a:xfrm rot="16200000" flipH="1">
            <a:off x="4641809" y="231697"/>
            <a:ext cx="1070828" cy="4747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2"/>
            <a:endCxn id="7" idx="0"/>
          </p:cNvCxnSpPr>
          <p:nvPr/>
        </p:nvCxnSpPr>
        <p:spPr>
          <a:xfrm rot="5400000">
            <a:off x="3191773" y="596800"/>
            <a:ext cx="1070828" cy="4017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8" idx="0"/>
          </p:cNvCxnSpPr>
          <p:nvPr/>
        </p:nvCxnSpPr>
        <p:spPr>
          <a:xfrm rot="5400000">
            <a:off x="4648335" y="2053362"/>
            <a:ext cx="1070828" cy="1104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2" idx="2"/>
            <a:endCxn id="9" idx="0"/>
          </p:cNvCxnSpPr>
          <p:nvPr/>
        </p:nvCxnSpPr>
        <p:spPr>
          <a:xfrm rot="16200000" flipH="1">
            <a:off x="6108096" y="1697984"/>
            <a:ext cx="1070828" cy="1815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34</a:t>
            </a:fld>
            <a:endParaRPr kumimoji="0"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SQL [</a:t>
            </a:r>
            <a:r>
              <a:rPr lang="en-US" dirty="0" err="1" smtClean="0"/>
              <a:t>Kießling</a:t>
            </a:r>
            <a:r>
              <a:rPr lang="en-US" dirty="0" smtClean="0"/>
              <a:t>, 2002]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1313">
              <a:buClr>
                <a:srgbClr val="00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Built-in Preference Constructors</a:t>
            </a:r>
          </a:p>
          <a:p>
            <a:pPr marL="912813"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SELECT 	* FROM Movies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PREFERING	HIGHEST(Duration)</a:t>
            </a:r>
          </a:p>
          <a:p>
            <a:pPr marL="1331913" lvl="2" indent="-27432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(x &gt;</a:t>
            </a:r>
            <a:r>
              <a:rPr lang="en-US" baseline="-25000" dirty="0" smtClean="0"/>
              <a:t>HIGHEST</a:t>
            </a:r>
            <a:r>
              <a:rPr lang="en-US" dirty="0" smtClean="0"/>
              <a:t>  y)  if  x &gt; y</a:t>
            </a:r>
          </a:p>
          <a:p>
            <a:pPr marL="912813" lvl="1">
              <a:spcBef>
                <a:spcPts val="2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SELECT 	* FROM Movies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PREFERING	genre IN ( ‘</a:t>
            </a:r>
            <a:r>
              <a:rPr lang="en-US" sz="2000" dirty="0" err="1" smtClean="0">
                <a:solidFill>
                  <a:schemeClr val="tx1"/>
                </a:solidFill>
              </a:rPr>
              <a:t>Drama’,’Thriller</a:t>
            </a:r>
            <a:r>
              <a:rPr lang="en-US" sz="2000" dirty="0" smtClean="0">
                <a:solidFill>
                  <a:schemeClr val="tx1"/>
                </a:solidFill>
              </a:rPr>
              <a:t>’ )</a:t>
            </a:r>
          </a:p>
          <a:p>
            <a:pPr marL="1331913" lvl="2" indent="-27432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(x &gt;</a:t>
            </a:r>
            <a:r>
              <a:rPr lang="en-US" baseline="-25000" dirty="0" smtClean="0"/>
              <a:t>IN (‘</a:t>
            </a:r>
            <a:r>
              <a:rPr lang="en-US" baseline="-25000" dirty="0" err="1" smtClean="0"/>
              <a:t>Drama’,’Thriller</a:t>
            </a:r>
            <a:r>
              <a:rPr lang="en-US" baseline="-25000" dirty="0" smtClean="0"/>
              <a:t>’) </a:t>
            </a:r>
            <a:r>
              <a:rPr lang="en-US" dirty="0" smtClean="0"/>
              <a:t>y)  if</a:t>
            </a:r>
            <a:r>
              <a:rPr lang="fr-FR" dirty="0" smtClean="0"/>
              <a:t> </a:t>
            </a:r>
            <a:r>
              <a:rPr lang="en-US" dirty="0" smtClean="0"/>
              <a:t>x ∈{‘</a:t>
            </a:r>
            <a:r>
              <a:rPr lang="en-US" dirty="0" err="1" smtClean="0"/>
              <a:t>Drama’,’Thriller</a:t>
            </a:r>
            <a:r>
              <a:rPr lang="en-US" dirty="0" smtClean="0"/>
              <a:t>’} and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en-US" dirty="0" smtClean="0"/>
              <a:t>y ∉{‘</a:t>
            </a:r>
            <a:r>
              <a:rPr lang="en-US" dirty="0" err="1" smtClean="0"/>
              <a:t>Drama’,’Thriller</a:t>
            </a:r>
            <a:r>
              <a:rPr lang="en-US" dirty="0" smtClean="0"/>
              <a:t>’ } </a:t>
            </a:r>
          </a:p>
          <a:p>
            <a:pPr marL="912813" lvl="1">
              <a:spcBef>
                <a:spcPts val="2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SELECT 	* FROM Movies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PREFERING	Duration AROUND 90</a:t>
            </a:r>
          </a:p>
          <a:p>
            <a:pPr marL="1331913" lvl="2" indent="-27432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(x &gt;</a:t>
            </a:r>
            <a:r>
              <a:rPr lang="en-US" baseline="-25000" dirty="0" smtClean="0"/>
              <a:t>AROUND(90)</a:t>
            </a:r>
            <a:r>
              <a:rPr lang="en-US" dirty="0" smtClean="0"/>
              <a:t>  y) if |x – 90| &lt; |y – 90|</a:t>
            </a:r>
          </a:p>
          <a:p>
            <a:endParaRPr lang="en-US" sz="20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35</a:t>
            </a:fld>
            <a:endParaRPr kumimoji="0"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SQL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1313">
              <a:spcBef>
                <a:spcPts val="700"/>
              </a:spcBef>
              <a:buClr>
                <a:srgbClr val="00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How to assemble Complex Preferences</a:t>
            </a:r>
          </a:p>
          <a:p>
            <a:pPr marL="912813" lv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With Pareto Composition</a:t>
            </a:r>
          </a:p>
          <a:p>
            <a:pPr marL="1331913" lvl="2" indent="-27432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SELECT 	* FROM Movies</a:t>
            </a:r>
            <a:br>
              <a:rPr lang="en-US" dirty="0" smtClean="0"/>
            </a:br>
            <a:r>
              <a:rPr lang="en-US" dirty="0" smtClean="0"/>
              <a:t>PREFERING	HIGHEST(Duration)</a:t>
            </a:r>
            <a:br>
              <a:rPr lang="en-US" dirty="0" smtClean="0"/>
            </a:br>
            <a:r>
              <a:rPr lang="en-US" dirty="0" smtClean="0"/>
              <a:t>      AND	Genre IN (‘</a:t>
            </a:r>
            <a:r>
              <a:rPr lang="en-US" dirty="0" err="1" smtClean="0"/>
              <a:t>Drama’,’Thriller</a:t>
            </a:r>
            <a:r>
              <a:rPr lang="en-US" dirty="0" smtClean="0"/>
              <a:t>’)</a:t>
            </a:r>
          </a:p>
          <a:p>
            <a:pPr marL="912813" lv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912813" lv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With Prioritized Composition</a:t>
            </a:r>
          </a:p>
          <a:p>
            <a:pPr marL="1331913" lvl="2" indent="-27432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SELECT 	* FROM Movies</a:t>
            </a:r>
            <a:br>
              <a:rPr lang="en-US" dirty="0" smtClean="0"/>
            </a:br>
            <a:r>
              <a:rPr lang="en-US" dirty="0" smtClean="0"/>
              <a:t>PREFERING	HIGHEST(Duration)</a:t>
            </a:r>
            <a:br>
              <a:rPr lang="en-US" dirty="0" smtClean="0"/>
            </a:br>
            <a:r>
              <a:rPr lang="en-US" dirty="0" smtClean="0"/>
              <a:t>  CASCADE	 Genre IN (‘</a:t>
            </a:r>
            <a:r>
              <a:rPr lang="en-US" dirty="0" err="1" smtClean="0"/>
              <a:t>Drama’,’Thriller</a:t>
            </a:r>
            <a:r>
              <a:rPr lang="en-US" dirty="0" smtClean="0"/>
              <a:t>’)</a:t>
            </a:r>
          </a:p>
          <a:p>
            <a:pPr marL="1801813" lvl="3" indent="-274320">
              <a:buSzPct val="76000"/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36</a:t>
            </a:fld>
            <a:endParaRPr kumimoji="0"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[</a:t>
            </a:r>
            <a:r>
              <a:rPr lang="en-US" dirty="0" err="1" smtClean="0"/>
              <a:t>Koutrika</a:t>
            </a:r>
            <a:r>
              <a:rPr lang="en-US" dirty="0" smtClean="0"/>
              <a:t> &amp; Ioannidis, 2005]</a:t>
            </a:r>
            <a:endParaRPr lang="en-US" dirty="0"/>
          </a:p>
        </p:txBody>
      </p:sp>
      <p:pic>
        <p:nvPicPr>
          <p:cNvPr id="6" name="Image 5" descr="koutrika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0" y="1268760"/>
            <a:ext cx="8064898" cy="489654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37</a:t>
            </a:fld>
            <a:endParaRPr kumimoji="0"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query</a:t>
            </a:r>
            <a:endParaRPr lang="en-US" dirty="0"/>
          </a:p>
        </p:txBody>
      </p:sp>
      <p:pic>
        <p:nvPicPr>
          <p:cNvPr id="4" name="Espace réservé du contenu 3" descr="koutrika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7938" y="1219200"/>
            <a:ext cx="8088124" cy="4937125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Légende encadrée 1 6"/>
          <p:cNvSpPr/>
          <p:nvPr/>
        </p:nvSpPr>
        <p:spPr>
          <a:xfrm>
            <a:off x="6516216" y="2420888"/>
            <a:ext cx="2160240" cy="133272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 should satisfy at least L of the K preferences</a:t>
            </a:r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38</a:t>
            </a:fld>
            <a:endParaRPr kumimoji="0"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selection</a:t>
            </a:r>
            <a:endParaRPr lang="en-US" dirty="0"/>
          </a:p>
        </p:txBody>
      </p:sp>
      <p:pic>
        <p:nvPicPr>
          <p:cNvPr id="4" name="Espace réservé du contenu 3" descr="koutrika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5245" y="1219200"/>
            <a:ext cx="8093509" cy="4937125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39</a:t>
            </a:fld>
            <a:endParaRPr kumimoji="0"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personalisation</a:t>
            </a:r>
            <a:r>
              <a:rPr lang="en-US" dirty="0" smtClean="0"/>
              <a:t> or recommendation?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[…] mankind created 150 </a:t>
            </a:r>
            <a:r>
              <a:rPr lang="en-US" dirty="0" err="1" smtClean="0"/>
              <a:t>exabytes</a:t>
            </a:r>
            <a:r>
              <a:rPr lang="en-US" dirty="0" smtClean="0"/>
              <a:t> (billion gigabytes) of data in 2005. This year [2010], it will create 1,200 </a:t>
            </a:r>
            <a:r>
              <a:rPr lang="en-US" dirty="0" err="1" smtClean="0"/>
              <a:t>exabytes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Economist, The Data Deluge, Feb 25th 2010</a:t>
            </a:r>
          </a:p>
          <a:p>
            <a:pPr lvl="0">
              <a:defRPr/>
            </a:pPr>
            <a:r>
              <a:rPr lang="en-US" dirty="0" smtClean="0"/>
              <a:t>Databases should be more user-friendly [</a:t>
            </a:r>
            <a:r>
              <a:rPr lang="en-US" dirty="0" err="1" smtClean="0"/>
              <a:t>Jagadish</a:t>
            </a:r>
            <a:r>
              <a:rPr lang="en-US" dirty="0" smtClean="0"/>
              <a:t> &amp; al., 2007]</a:t>
            </a:r>
          </a:p>
          <a:p>
            <a:pPr lvl="1">
              <a:defRPr/>
            </a:pPr>
            <a:r>
              <a:rPr lang="en-US" dirty="0" smtClean="0"/>
              <a:t>Instances are huge, schemas are complex</a:t>
            </a:r>
          </a:p>
          <a:p>
            <a:pPr lvl="1">
              <a:defRPr/>
            </a:pPr>
            <a:r>
              <a:rPr lang="en-US" dirty="0" smtClean="0"/>
              <a:t>The user may not know SQL, the schema, the values</a:t>
            </a:r>
          </a:p>
          <a:p>
            <a:pPr lvl="2"/>
            <a:endParaRPr lang="en-US" dirty="0"/>
          </a:p>
        </p:txBody>
      </p:sp>
      <p:pic>
        <p:nvPicPr>
          <p:cNvPr id="1026" name="Picture 2" descr="http://media.economist.com/sites/default/files/images/20100227/201009SRC6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206" y="1268760"/>
            <a:ext cx="2762250" cy="2676525"/>
          </a:xfrm>
          <a:prstGeom prst="rect">
            <a:avLst/>
          </a:prstGeom>
          <a:noFill/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extension</a:t>
            </a:r>
            <a:endParaRPr lang="en-US" dirty="0"/>
          </a:p>
        </p:txBody>
      </p:sp>
      <p:pic>
        <p:nvPicPr>
          <p:cNvPr id="4" name="Espace réservé du contenu 3" descr="koutrika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5245" y="1219200"/>
            <a:ext cx="8093509" cy="4937125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40</a:t>
            </a:fld>
            <a:endParaRPr kumimoji="0"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multidimensional databases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41</a:t>
            </a:fld>
            <a:endParaRPr kumimoji="0"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Peculiarities of data warehouses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warehouses are particular databases</a:t>
            </a:r>
          </a:p>
          <a:p>
            <a:pPr lvl="1"/>
            <a:r>
              <a:rPr lang="en-US" dirty="0" smtClean="0"/>
              <a:t>Read mostly instance, with an inflationist evolution</a:t>
            </a:r>
          </a:p>
          <a:p>
            <a:pPr lvl="1"/>
            <a:r>
              <a:rPr lang="en-US" dirty="0" smtClean="0"/>
              <a:t>Schema inducing a particular topology</a:t>
            </a:r>
          </a:p>
          <a:p>
            <a:pPr lvl="1"/>
            <a:r>
              <a:rPr lang="en-US" dirty="0" smtClean="0"/>
              <a:t>Shared in a multi-user environment</a:t>
            </a:r>
          </a:p>
          <a:p>
            <a:r>
              <a:rPr lang="en-US" dirty="0" smtClean="0"/>
              <a:t>Analytical queries over data warehouses</a:t>
            </a:r>
          </a:p>
          <a:p>
            <a:pPr lvl="1"/>
            <a:r>
              <a:rPr lang="en-US" dirty="0" smtClean="0"/>
              <a:t>Expressed in a dedicated query language (MDX)</a:t>
            </a:r>
          </a:p>
          <a:p>
            <a:pPr lvl="1"/>
            <a:r>
              <a:rPr lang="en-US" dirty="0" smtClean="0"/>
              <a:t>May produce large results, </a:t>
            </a:r>
            <a:r>
              <a:rPr lang="en-US" dirty="0" err="1" smtClean="0"/>
              <a:t>visualised</a:t>
            </a:r>
            <a:r>
              <a:rPr lang="en-US" dirty="0" smtClean="0"/>
              <a:t> as crosstabs</a:t>
            </a:r>
          </a:p>
          <a:p>
            <a:pPr lvl="1"/>
            <a:r>
              <a:rPr lang="en-US" dirty="0" smtClean="0"/>
              <a:t>Are grouped into sessions having an analytical goal</a:t>
            </a:r>
          </a:p>
          <a:p>
            <a:pPr lvl="1"/>
            <a:r>
              <a:rPr lang="en-US" dirty="0" smtClean="0"/>
              <a:t>Are written based on:</a:t>
            </a:r>
          </a:p>
          <a:p>
            <a:pPr lvl="2"/>
            <a:r>
              <a:rPr lang="en-US" dirty="0" smtClean="0"/>
              <a:t>Past results of the session</a:t>
            </a:r>
          </a:p>
          <a:p>
            <a:pPr lvl="2"/>
            <a:r>
              <a:rPr lang="en-US" dirty="0" smtClean="0"/>
              <a:t>User expectations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existing approaches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Bellatreche</a:t>
            </a:r>
            <a:r>
              <a:rPr lang="en-US" dirty="0" smtClean="0"/>
              <a:t> &amp; al. 2005]</a:t>
            </a:r>
          </a:p>
          <a:p>
            <a:pPr lvl="1"/>
            <a:r>
              <a:rPr lang="en-US" dirty="0" smtClean="0"/>
              <a:t>Inspired by </a:t>
            </a:r>
            <a:r>
              <a:rPr lang="en-US" dirty="0" err="1" smtClean="0"/>
              <a:t>Koutrika</a:t>
            </a:r>
            <a:r>
              <a:rPr lang="en-US" dirty="0" smtClean="0"/>
              <a:t> &amp; Ioannidis</a:t>
            </a:r>
          </a:p>
          <a:p>
            <a:pPr lvl="1"/>
            <a:r>
              <a:rPr lang="en-US" dirty="0" smtClean="0"/>
              <a:t>Query </a:t>
            </a:r>
            <a:r>
              <a:rPr lang="en-US" dirty="0" err="1" smtClean="0"/>
              <a:t>personalisation</a:t>
            </a:r>
            <a:r>
              <a:rPr lang="en-US" dirty="0" smtClean="0"/>
              <a:t> for computing preferred </a:t>
            </a:r>
            <a:r>
              <a:rPr lang="en-US" dirty="0" err="1" smtClean="0"/>
              <a:t>visualisations</a:t>
            </a:r>
            <a:endParaRPr lang="en-US" dirty="0" smtClean="0"/>
          </a:p>
          <a:p>
            <a:pPr lvl="1"/>
            <a:r>
              <a:rPr lang="en-US" dirty="0" smtClean="0"/>
              <a:t>Low formulation </a:t>
            </a:r>
            <a:r>
              <a:rPr lang="en-US" dirty="0" smtClean="0"/>
              <a:t>effort, </a:t>
            </a:r>
            <a:r>
              <a:rPr lang="en-US" dirty="0" smtClean="0"/>
              <a:t>prescriptive, not proactive, low expressiveness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Golfarelli</a:t>
            </a:r>
            <a:r>
              <a:rPr lang="en-US" dirty="0" smtClean="0"/>
              <a:t> &amp; </a:t>
            </a:r>
            <a:r>
              <a:rPr lang="en-US" dirty="0" err="1" smtClean="0"/>
              <a:t>Rizzi</a:t>
            </a:r>
            <a:r>
              <a:rPr lang="en-US" dirty="0" smtClean="0"/>
              <a:t>, 2009]</a:t>
            </a:r>
          </a:p>
          <a:p>
            <a:pPr lvl="1"/>
            <a:r>
              <a:rPr lang="en-US" dirty="0" smtClean="0"/>
              <a:t>Inspired by </a:t>
            </a:r>
            <a:r>
              <a:rPr lang="en-US" dirty="0" err="1" smtClean="0"/>
              <a:t>Kießling</a:t>
            </a:r>
            <a:endParaRPr lang="en-US" dirty="0" smtClean="0"/>
          </a:p>
          <a:p>
            <a:pPr lvl="1"/>
            <a:r>
              <a:rPr lang="en-US" dirty="0" smtClean="0"/>
              <a:t>Preference operators adapted to the multidimensional context</a:t>
            </a:r>
          </a:p>
          <a:p>
            <a:pPr lvl="1"/>
            <a:r>
              <a:rPr lang="en-US" dirty="0" smtClean="0"/>
              <a:t>High formulation </a:t>
            </a:r>
            <a:r>
              <a:rPr lang="en-US" dirty="0" smtClean="0"/>
              <a:t>effort, </a:t>
            </a:r>
            <a:r>
              <a:rPr lang="en-US" dirty="0" smtClean="0"/>
              <a:t>not prescriptive, not proactive, high expressiveness 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OLAP query </a:t>
            </a:r>
            <a:r>
              <a:rPr kumimoji="0" lang="en-US" dirty="0" err="1" smtClean="0"/>
              <a:t>personalisation</a:t>
            </a:r>
            <a:r>
              <a:rPr kumimoji="0" lang="en-US" dirty="0" smtClean="0"/>
              <a:t>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43</a:t>
            </a:fld>
            <a:endParaRPr kumimoji="0"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Bellatreche</a:t>
            </a:r>
            <a:r>
              <a:rPr lang="en-US" dirty="0" smtClean="0"/>
              <a:t> et al. 2005]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44</a:t>
            </a:fld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000" dirty="0" smtClean="0"/>
              <a:t>SELECT CROSSJOIN({</a:t>
            </a:r>
            <a:r>
              <a:rPr lang="fr-FR" sz="2000" dirty="0" err="1" smtClean="0"/>
              <a:t>City.Tours</a:t>
            </a:r>
            <a:r>
              <a:rPr lang="fr-FR" sz="2000" dirty="0" smtClean="0"/>
              <a:t>, </a:t>
            </a:r>
            <a:r>
              <a:rPr lang="fr-FR" sz="2000" dirty="0" err="1" smtClean="0"/>
              <a:t>City.Orleans</a:t>
            </a:r>
            <a:r>
              <a:rPr lang="fr-FR" sz="2000" dirty="0" smtClean="0"/>
              <a:t>},</a:t>
            </a:r>
          </a:p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000" dirty="0" smtClean="0"/>
              <a:t>				{</a:t>
            </a:r>
            <a:r>
              <a:rPr lang="fr-FR" sz="2000" dirty="0" err="1" smtClean="0"/>
              <a:t>Category.Members</a:t>
            </a:r>
            <a:r>
              <a:rPr lang="fr-FR" sz="2000" dirty="0" smtClean="0"/>
              <a:t>}) ON ROWS</a:t>
            </a:r>
          </a:p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000" dirty="0" smtClean="0"/>
              <a:t>				{2003, 2004, 2005, 2006} ON COLUMNS</a:t>
            </a:r>
          </a:p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000" dirty="0" smtClean="0"/>
              <a:t>FROM </a:t>
            </a:r>
            <a:r>
              <a:rPr lang="fr-FR" sz="2000" dirty="0" err="1" smtClean="0"/>
              <a:t>SalesCube</a:t>
            </a:r>
            <a:endParaRPr lang="fr-FR" sz="2000" dirty="0" smtClean="0"/>
          </a:p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000" dirty="0" smtClean="0"/>
              <a:t>WHERE (</a:t>
            </a:r>
            <a:r>
              <a:rPr lang="fr-FR" sz="2000" dirty="0" err="1" smtClean="0"/>
              <a:t>Measures.quantity</a:t>
            </a:r>
            <a:r>
              <a:rPr lang="fr-FR" sz="2000" dirty="0" smtClean="0"/>
              <a:t>)</a:t>
            </a:r>
            <a:endParaRPr lang="fr-FR" dirty="0" smtClean="0"/>
          </a:p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dirty="0" smtClean="0"/>
          </a:p>
          <a:p>
            <a:pPr indent="-302404">
              <a:spcAft>
                <a:spcPct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400" dirty="0" err="1" smtClean="0"/>
              <a:t>Visualization</a:t>
            </a:r>
            <a:r>
              <a:rPr lang="fr-FR" sz="2400" dirty="0" smtClean="0"/>
              <a:t>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user's</a:t>
            </a:r>
            <a:r>
              <a:rPr lang="fr-FR" sz="2400" dirty="0" smtClean="0"/>
              <a:t> profile</a:t>
            </a:r>
          </a:p>
          <a:p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488950" y="4293096"/>
          <a:ext cx="3960813" cy="1306513"/>
        </p:xfrm>
        <a:graphic>
          <a:graphicData uri="http://schemas.openxmlformats.org/presentationml/2006/ole">
            <p:oleObj spid="_x0000_s80898" r:id="rId3" imgW="4365000" imgH="765720" progId="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4694238" y="4293096"/>
          <a:ext cx="3960812" cy="1306513"/>
        </p:xfrm>
        <a:graphic>
          <a:graphicData uri="http://schemas.openxmlformats.org/presentationml/2006/ole">
            <p:oleObj spid="_x0000_s80899" r:id="rId4" imgW="4365000" imgH="765360" progId="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cxnSp>
        <p:nvCxnSpPr>
          <p:cNvPr id="9" name="Connecteur droit avec flèche 8"/>
          <p:cNvCxnSpPr>
            <a:stCxn id="3" idx="1"/>
          </p:cNvCxnSpPr>
          <p:nvPr/>
        </p:nvCxnSpPr>
        <p:spPr bwMode="auto">
          <a:xfrm>
            <a:off x="1504184" y="2060848"/>
            <a:ext cx="1627656" cy="13681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>
            <a:stCxn id="1026" idx="3"/>
          </p:cNvCxnSpPr>
          <p:nvPr/>
        </p:nvCxnSpPr>
        <p:spPr bwMode="auto">
          <a:xfrm flipV="1">
            <a:off x="1763688" y="4581128"/>
            <a:ext cx="1728192" cy="10801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>
            <a:stCxn id="21" idx="4"/>
          </p:cNvCxnSpPr>
          <p:nvPr/>
        </p:nvCxnSpPr>
        <p:spPr bwMode="auto">
          <a:xfrm flipV="1">
            <a:off x="1601670" y="3933057"/>
            <a:ext cx="1530170" cy="1530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V="1">
            <a:off x="4788024" y="4005064"/>
            <a:ext cx="435322" cy="8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Diagramme 12"/>
          <p:cNvGraphicFramePr/>
          <p:nvPr/>
        </p:nvGraphicFramePr>
        <p:xfrm>
          <a:off x="2987824" y="3356992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131840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Personalize q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80113" y="242088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Execute the personalized query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Documents and Settings\marcel\Local Settings\Temporary Internet Files\Content.IE5\MU9IQVX3\MC90043382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085184"/>
            <a:ext cx="1152128" cy="1152128"/>
          </a:xfrm>
          <a:prstGeom prst="rect">
            <a:avLst/>
          </a:prstGeom>
          <a:noFill/>
        </p:spPr>
      </p:pic>
      <p:cxnSp>
        <p:nvCxnSpPr>
          <p:cNvPr id="26" name="Connecteur droit avec flèche 25"/>
          <p:cNvCxnSpPr/>
          <p:nvPr/>
        </p:nvCxnSpPr>
        <p:spPr bwMode="auto">
          <a:xfrm flipV="1">
            <a:off x="7092280" y="4005064"/>
            <a:ext cx="435322" cy="8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7596336" y="24208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Present the </a:t>
            </a:r>
            <a:r>
              <a:rPr lang="en-US" dirty="0" err="1" smtClean="0">
                <a:solidFill>
                  <a:schemeClr val="accent6"/>
                </a:solidFill>
              </a:rPr>
              <a:t>visualisation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8" name="Picture 4" descr="C:\Documents and Settings\marcel\Local Settings\Temporary Internet Files\Content.IE5\39K69ZKA\MC90030360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429000"/>
            <a:ext cx="1042414" cy="1042414"/>
          </a:xfrm>
          <a:prstGeom prst="rect">
            <a:avLst/>
          </a:prstGeom>
          <a:noFill/>
        </p:spPr>
      </p:pic>
      <p:pic>
        <p:nvPicPr>
          <p:cNvPr id="3" name="Picture 2" descr="C:\Documents and Settings\marcel\Local Settings\Temporary Internet Files\Content.IE5\S3J5ITNG\MC90034544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23528" y="1556792"/>
            <a:ext cx="1180656" cy="1008112"/>
          </a:xfrm>
          <a:prstGeom prst="rect">
            <a:avLst/>
          </a:prstGeom>
          <a:noFill/>
        </p:spPr>
      </p:pic>
      <p:graphicFrame>
        <p:nvGraphicFramePr>
          <p:cNvPr id="20" name="Diagramme 19"/>
          <p:cNvGraphicFramePr/>
          <p:nvPr/>
        </p:nvGraphicFramePr>
        <p:xfrm>
          <a:off x="5452273" y="3356992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Cube 20"/>
          <p:cNvSpPr/>
          <p:nvPr/>
        </p:nvSpPr>
        <p:spPr>
          <a:xfrm>
            <a:off x="107504" y="3140968"/>
            <a:ext cx="1872208" cy="1512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Documents and Settings\marcel\Local Settings\Temporary Internet Files\Content.IE5\39K69ZKA\MM900284111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23528" y="3501008"/>
            <a:ext cx="876102" cy="778757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251520" y="12687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 </a:t>
            </a:r>
            <a:r>
              <a:rPr lang="en-US" dirty="0" smtClean="0">
                <a:solidFill>
                  <a:schemeClr val="accent6"/>
                </a:solidFill>
              </a:rPr>
              <a:t>profile 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51520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 </a:t>
            </a:r>
            <a:r>
              <a:rPr lang="en-US" dirty="0" smtClean="0">
                <a:solidFill>
                  <a:schemeClr val="accent6"/>
                </a:solidFill>
              </a:rPr>
              <a:t>query q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79512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Visualisation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constraint v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2898648" y="6375608"/>
            <a:ext cx="3505200" cy="365760"/>
          </a:xfrm>
        </p:spPr>
        <p:txBody>
          <a:bodyPr/>
          <a:lstStyle/>
          <a:p>
            <a:r>
              <a:rPr kumimoji="0" lang="en-US" dirty="0" smtClean="0"/>
              <a:t>OLAP query </a:t>
            </a:r>
            <a:r>
              <a:rPr kumimoji="0" lang="en-US" dirty="0" err="1" smtClean="0"/>
              <a:t>personalisation</a:t>
            </a:r>
            <a:r>
              <a:rPr kumimoji="0" lang="en-US" dirty="0" smtClean="0"/>
              <a:t> and recommendation</a:t>
            </a:r>
            <a:endParaRPr kumimoji="0" lang="en-US" dirty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>
          <a:xfrm>
            <a:off x="6400800" y="6375608"/>
            <a:ext cx="2289048" cy="365760"/>
          </a:xfrm>
        </p:spPr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83768" y="5611688"/>
            <a:ext cx="6516216" cy="625624"/>
          </a:xfrm>
        </p:spPr>
        <p:txBody>
          <a:bodyPr/>
          <a:lstStyle/>
          <a:p>
            <a:r>
              <a:rPr lang="en-US" dirty="0" smtClean="0"/>
              <a:t>compute </a:t>
            </a:r>
            <a:r>
              <a:rPr lang="en-US" dirty="0" smtClean="0"/>
              <a:t>q’= max</a:t>
            </a:r>
            <a:r>
              <a:rPr lang="en-US" baseline="-25000" dirty="0" smtClean="0"/>
              <a:t>&lt;P</a:t>
            </a:r>
            <a:r>
              <a:rPr lang="en-US" dirty="0" smtClean="0"/>
              <a:t> {q’’  ⊆  q | v(q’’) = true}</a:t>
            </a:r>
          </a:p>
          <a:p>
            <a:endParaRPr lang="en-US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45</a:t>
            </a:fld>
            <a:endParaRPr kumimoji="0"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56347"/>
            <a:ext cx="8222400" cy="868397"/>
          </a:xfrm>
          <a:ln/>
        </p:spPr>
        <p:txBody>
          <a:bodyPr lIns="82945" tIns="35268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preferred</a:t>
            </a:r>
            <a:r>
              <a:rPr lang="fr-FR" dirty="0"/>
              <a:t> </a:t>
            </a:r>
            <a:r>
              <a:rPr lang="fr-FR" dirty="0" err="1"/>
              <a:t>query</a:t>
            </a:r>
            <a:endParaRPr lang="fr-FR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220" y="2383810"/>
            <a:ext cx="3723097" cy="117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SELECT CROSSJOIN({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City.Tours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},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{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Category.Food,Category.Drink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}) 	ON ROWS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{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Year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.2005} ON COLUMNS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FROM 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SalesCube</a:t>
            </a:r>
            <a:endParaRPr lang="fr-FR" sz="11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WHERE (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Measures.quantity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55810" y="2383811"/>
            <a:ext cx="3592462" cy="1001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SELECT CROSSJOIN({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City.Tours</a:t>
            </a:r>
            <a:r>
              <a:rPr lang="fr-FR" sz="11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},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	{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Year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.2006}) ON ROWS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	{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Category.Drink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} ON COLUMNS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FROM 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SalesCube</a:t>
            </a:r>
            <a:endParaRPr lang="fr-FR" sz="11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WHERE (</a:t>
            </a:r>
            <a:r>
              <a:rPr lang="fr-FR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Measures.quantity</a:t>
            </a:r>
            <a:r>
              <a:rPr lang="fr-FR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05761" y="2122783"/>
            <a:ext cx="144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&lt;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59840" y="4147568"/>
            <a:ext cx="3424320" cy="1006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Since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the user profile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contains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Location &lt; Product, Product &lt; Time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2005 &lt; 2006, F</a:t>
            </a:r>
            <a:r>
              <a:rPr lang="fr-FR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ood 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&lt; </a:t>
            </a:r>
            <a:r>
              <a:rPr lang="fr-FR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Drink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4800" y="5224869"/>
            <a:ext cx="5482080" cy="1006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Indeed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: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(2005,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Food,Tours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quantity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) &lt; (2006,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Drink,Tours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quantity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(2005,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Drink,Tours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quantity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) &lt; (2006,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Drink,Tours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quantity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550369"/>
              </p:ext>
            </p:extLst>
          </p:nvPr>
        </p:nvGraphicFramePr>
        <p:xfrm>
          <a:off x="914220" y="1534594"/>
          <a:ext cx="2547381" cy="727975"/>
        </p:xfrm>
        <a:graphic>
          <a:graphicData uri="http://schemas.openxmlformats.org/drawingml/2006/table">
            <a:tbl>
              <a:tblPr/>
              <a:tblGrid>
                <a:gridCol w="849127"/>
                <a:gridCol w="849127"/>
                <a:gridCol w="849127"/>
              </a:tblGrid>
              <a:tr h="260607"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2005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606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Tours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Food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97"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Drink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550369"/>
              </p:ext>
            </p:extLst>
          </p:nvPr>
        </p:nvGraphicFramePr>
        <p:xfrm>
          <a:off x="5551762" y="1665242"/>
          <a:ext cx="2547381" cy="521214"/>
        </p:xfrm>
        <a:graphic>
          <a:graphicData uri="http://schemas.openxmlformats.org/drawingml/2006/table">
            <a:tbl>
              <a:tblPr/>
              <a:tblGrid>
                <a:gridCol w="849127"/>
                <a:gridCol w="849127"/>
                <a:gridCol w="849127"/>
              </a:tblGrid>
              <a:tr h="260607"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Drink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606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Tours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40" marR="8640" marT="86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46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Dimension tables in main memory</a:t>
            </a:r>
          </a:p>
          <a:p>
            <a:pPr lvl="1"/>
            <a:r>
              <a:rPr lang="en-US" dirty="0" smtClean="0"/>
              <a:t>No access to the fact table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Compute sets of positions in the resulting crosstab</a:t>
            </a:r>
          </a:p>
          <a:p>
            <a:pPr lvl="2"/>
            <a:r>
              <a:rPr lang="en-US" dirty="0" smtClean="0"/>
              <a:t>Largest possible</a:t>
            </a:r>
          </a:p>
          <a:p>
            <a:pPr lvl="2"/>
            <a:r>
              <a:rPr lang="en-US" dirty="0" err="1" smtClean="0"/>
              <a:t>Visualizable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the visualization constraint</a:t>
            </a:r>
          </a:p>
          <a:p>
            <a:pPr lvl="2"/>
            <a:r>
              <a:rPr lang="en-US" dirty="0" smtClean="0"/>
              <a:t>Corresponding to the preferred facts</a:t>
            </a:r>
          </a:p>
          <a:p>
            <a:pPr lvl="1"/>
            <a:r>
              <a:rPr lang="en-US" dirty="0" smtClean="0"/>
              <a:t>Compute the structures of the crosstabs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47</a:t>
            </a:fld>
            <a:endParaRPr kumimoji="0"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61912"/>
            <a:ext cx="8228160" cy="1062832"/>
          </a:xfrm>
          <a:ln/>
        </p:spPr>
        <p:txBody>
          <a:bodyPr lIns="82945" tIns="35268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 smtClean="0"/>
              <a:t>personalization</a:t>
            </a:r>
            <a:r>
              <a:rPr lang="fr-FR" dirty="0" smtClean="0"/>
              <a:t> </a:t>
            </a:r>
            <a:r>
              <a:rPr lang="fr-FR" dirty="0"/>
              <a:t>(1)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6480" y="1638892"/>
            <a:ext cx="8223840" cy="431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query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SELECT CROSSJOIN({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City.Tours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City.Orleans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},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		{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Category.Members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}) ON ROWS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		{2003, 2004, 2005, 2006} ON COLUMNS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FROM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SalesCube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WHERE (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Measures.quantity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Preferences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Time &lt; Location and Product &lt; Location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2002 &lt; 2003 &lt; 2004 &lt; 2005 &lt; 2006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Electronics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&lt;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shoes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&lt;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cloth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&lt;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food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&lt; drink</a:t>
            </a:r>
          </a:p>
          <a:p>
            <a:pPr lvl="4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Quantity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&lt;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price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Constraint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 2 axes, no more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than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4 positions on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each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axis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48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61912"/>
            <a:ext cx="8228160" cy="1062832"/>
          </a:xfrm>
          <a:ln/>
        </p:spPr>
        <p:txBody>
          <a:bodyPr lIns="82945" tIns="35268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 smtClean="0"/>
              <a:t>personalization</a:t>
            </a:r>
            <a:r>
              <a:rPr lang="fr-FR" dirty="0" smtClean="0"/>
              <a:t> </a:t>
            </a:r>
            <a:r>
              <a:rPr lang="fr-FR" dirty="0"/>
              <a:t>(2)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143360" y="2196232"/>
          <a:ext cx="1746720" cy="416203"/>
        </p:xfrm>
        <a:graphic>
          <a:graphicData uri="http://schemas.openxmlformats.org/presentationml/2006/ole">
            <p:oleObj spid="_x0000_s2050" r:id="rId4" imgW="1926360" imgH="459360" progId="">
              <p:embed/>
            </p:oleObj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78240" y="3102086"/>
            <a:ext cx="3008204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Step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1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most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preferred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references</a:t>
            </a:r>
            <a:endParaRPr lang="fr-FR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49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personalisation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3635896" y="1988840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myrebirth.fr/files/iron-mai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1872208" cy="1604750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polyvore.com/cgi/img-thing?.out=jpg&amp;size=l&amp;tid=8835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2"/>
            <a:ext cx="1728192" cy="1728192"/>
          </a:xfrm>
          <a:prstGeom prst="rect">
            <a:avLst/>
          </a:prstGeom>
          <a:noFill/>
        </p:spPr>
      </p:pic>
      <p:pic>
        <p:nvPicPr>
          <p:cNvPr id="1032" name="Picture 8" descr="http://4.bp.blogspot.com/_DZMJvLVkcNM/S95swWMe6jI/AAAAAAAALKg/sjR7dEdf0Oc/s1600/margaret_that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581128"/>
            <a:ext cx="1111762" cy="1535814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76872"/>
            <a:ext cx="986287" cy="936104"/>
          </a:xfrm>
          <a:prstGeom prst="rect">
            <a:avLst/>
          </a:prstGeom>
          <a:noFill/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196752"/>
            <a:ext cx="904875" cy="1181100"/>
          </a:xfrm>
          <a:prstGeom prst="rect">
            <a:avLst/>
          </a:prstGeom>
          <a:noFill/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340768"/>
            <a:ext cx="1125538" cy="1125538"/>
          </a:xfrm>
          <a:prstGeom prst="rect">
            <a:avLst/>
          </a:prstGeom>
          <a:noFill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212976"/>
            <a:ext cx="1207841" cy="860177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2708920"/>
            <a:ext cx="1104064" cy="11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4139952" y="1340768"/>
            <a:ext cx="157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“iron maiden?”</a:t>
            </a:r>
            <a:endParaRPr lang="en-US" dirty="0"/>
          </a:p>
        </p:txBody>
      </p:sp>
      <p:cxnSp>
        <p:nvCxnSpPr>
          <p:cNvPr id="18" name="Connecteur droit avec flèche 17"/>
          <p:cNvCxnSpPr>
            <a:stCxn id="12" idx="3"/>
            <a:endCxn id="16" idx="1"/>
          </p:cNvCxnSpPr>
          <p:nvPr/>
        </p:nvCxnSpPr>
        <p:spPr>
          <a:xfrm flipV="1">
            <a:off x="2308523" y="1525434"/>
            <a:ext cx="1831429" cy="26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3" idx="1"/>
            <a:endCxn id="16" idx="3"/>
          </p:cNvCxnSpPr>
          <p:nvPr/>
        </p:nvCxnSpPr>
        <p:spPr>
          <a:xfrm rot="10800000">
            <a:off x="5710254" y="1525435"/>
            <a:ext cx="1814074" cy="378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5" idx="1"/>
            <a:endCxn id="16" idx="3"/>
          </p:cNvCxnSpPr>
          <p:nvPr/>
        </p:nvCxnSpPr>
        <p:spPr>
          <a:xfrm rot="10800000">
            <a:off x="5710254" y="1525434"/>
            <a:ext cx="1886082" cy="176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33" idx="3"/>
            <a:endCxn id="16" idx="1"/>
          </p:cNvCxnSpPr>
          <p:nvPr/>
        </p:nvCxnSpPr>
        <p:spPr>
          <a:xfrm flipV="1">
            <a:off x="1453831" y="1525434"/>
            <a:ext cx="2686121" cy="1219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3"/>
            <a:endCxn id="16" idx="1"/>
          </p:cNvCxnSpPr>
          <p:nvPr/>
        </p:nvCxnSpPr>
        <p:spPr>
          <a:xfrm flipV="1">
            <a:off x="2179441" y="1525434"/>
            <a:ext cx="1960511" cy="211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6" idx="2"/>
            <a:endCxn id="6" idx="1"/>
          </p:cNvCxnSpPr>
          <p:nvPr/>
        </p:nvCxnSpPr>
        <p:spPr>
          <a:xfrm rot="16200000" flipH="1">
            <a:off x="4825205" y="1809997"/>
            <a:ext cx="278740" cy="78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6" idx="3"/>
            <a:endCxn id="1026" idx="0"/>
          </p:cNvCxnSpPr>
          <p:nvPr/>
        </p:nvCxnSpPr>
        <p:spPr>
          <a:xfrm rot="5400000">
            <a:off x="3095836" y="2528900"/>
            <a:ext cx="576064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6" idx="3"/>
            <a:endCxn id="1030" idx="0"/>
          </p:cNvCxnSpPr>
          <p:nvPr/>
        </p:nvCxnSpPr>
        <p:spPr>
          <a:xfrm rot="5400000">
            <a:off x="4572000" y="400506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6" idx="3"/>
            <a:endCxn id="1032" idx="0"/>
          </p:cNvCxnSpPr>
          <p:nvPr/>
        </p:nvCxnSpPr>
        <p:spPr>
          <a:xfrm rot="16200000" flipH="1">
            <a:off x="5930060" y="2935035"/>
            <a:ext cx="720080" cy="257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66232"/>
            <a:ext cx="8223840" cy="1058512"/>
          </a:xfrm>
          <a:ln/>
        </p:spPr>
        <p:txBody>
          <a:bodyPr lIns="82945" tIns="41473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 smtClean="0"/>
              <a:t>personalization</a:t>
            </a:r>
            <a:r>
              <a:rPr lang="fr-FR" dirty="0" smtClean="0"/>
              <a:t> </a:t>
            </a:r>
            <a:r>
              <a:rPr lang="fr-FR" dirty="0"/>
              <a:t>(3)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143360" y="2196232"/>
          <a:ext cx="1746720" cy="416203"/>
        </p:xfrm>
        <a:graphic>
          <a:graphicData uri="http://schemas.openxmlformats.org/presentationml/2006/ole">
            <p:oleObj spid="_x0000_s3074" r:id="rId4" imgW="1926360" imgH="459360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340800" y="3093445"/>
          <a:ext cx="2485440" cy="694153"/>
        </p:xfrm>
        <a:graphic>
          <a:graphicData uri="http://schemas.openxmlformats.org/presentationml/2006/ole">
            <p:oleObj spid="_x0000_s3075" r:id="rId5" imgW="2739240" imgH="765720" progId="">
              <p:embed/>
            </p:oleObj>
          </a:graphicData>
        </a:graphic>
      </p:graphicFrame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428640" y="2449698"/>
            <a:ext cx="489600" cy="32691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15360" y="2285520"/>
            <a:ext cx="3144960" cy="686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Step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2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second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most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preferred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endParaRPr lang="fr-FR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references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50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66232"/>
            <a:ext cx="8223840" cy="1058512"/>
          </a:xfrm>
          <a:ln/>
        </p:spPr>
        <p:txBody>
          <a:bodyPr lIns="82945" tIns="41473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 smtClean="0"/>
              <a:t>personalization</a:t>
            </a:r>
            <a:r>
              <a:rPr lang="fr-FR" dirty="0" smtClean="0"/>
              <a:t> </a:t>
            </a:r>
            <a:r>
              <a:rPr lang="fr-FR" dirty="0"/>
              <a:t>(4)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43360" y="2196232"/>
          <a:ext cx="1746720" cy="416203"/>
        </p:xfrm>
        <a:graphic>
          <a:graphicData uri="http://schemas.openxmlformats.org/presentationml/2006/ole">
            <p:oleObj spid="_x0000_s4098" r:id="rId4" imgW="1926360" imgH="459360" progId="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340800" y="3093445"/>
          <a:ext cx="2485440" cy="694153"/>
        </p:xfrm>
        <a:graphic>
          <a:graphicData uri="http://schemas.openxmlformats.org/presentationml/2006/ole">
            <p:oleObj spid="_x0000_s4099" r:id="rId5" imgW="2739240" imgH="765720" progId="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023841" y="4735218"/>
          <a:ext cx="3222720" cy="694153"/>
        </p:xfrm>
        <a:graphic>
          <a:graphicData uri="http://schemas.openxmlformats.org/presentationml/2006/ole">
            <p:oleObj spid="_x0000_s4100" r:id="rId6" imgW="3552120" imgH="765360" progId="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942080" y="4735218"/>
          <a:ext cx="3222720" cy="694153"/>
        </p:xfrm>
        <a:graphic>
          <a:graphicData uri="http://schemas.openxmlformats.org/presentationml/2006/ole">
            <p:oleObj spid="_x0000_s4101" r:id="rId7" imgW="3552120" imgH="765720" progId="">
              <p:embed/>
            </p:oleObj>
          </a:graphicData>
        </a:graphic>
      </p:graphicFrame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428640" y="2449698"/>
            <a:ext cx="489600" cy="32691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251521" y="4082829"/>
            <a:ext cx="845280" cy="48965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996800" y="4082829"/>
            <a:ext cx="751680" cy="48965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436760" y="5733256"/>
            <a:ext cx="589968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Step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3: the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next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most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preferred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references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But the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selected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references</a:t>
            </a:r>
            <a:r>
              <a:rPr lang="fr-FR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have 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to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satisfy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the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visualization</a:t>
            </a:r>
            <a:r>
              <a:rPr lang="fr-FR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constraint</a:t>
            </a:r>
            <a:endParaRPr lang="fr-FR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51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66232"/>
            <a:ext cx="8223840" cy="1058512"/>
          </a:xfrm>
          <a:ln/>
        </p:spPr>
        <p:txBody>
          <a:bodyPr lIns="82945" tIns="41473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 smtClean="0"/>
              <a:t>personalization</a:t>
            </a:r>
            <a:r>
              <a:rPr lang="fr-FR" dirty="0" smtClean="0"/>
              <a:t> </a:t>
            </a:r>
            <a:r>
              <a:rPr lang="fr-FR" dirty="0"/>
              <a:t>(5)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6480" y="1579846"/>
            <a:ext cx="8223840" cy="227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Finally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one of the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constructed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query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is</a:t>
            </a:r>
            <a:endParaRPr lang="fr-FR" sz="2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SELECT CROSSJOIN({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City.Tours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City.Orleans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},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		{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Category.Food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Category.drink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}) ON ROWS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				{2003, 2004, 2005, 2006} ON COLUMNS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FROM 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SalesCube</a:t>
            </a:r>
            <a:endParaRPr lang="fr-FR" sz="2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WHERE (</a:t>
            </a:r>
            <a:r>
              <a:rPr lang="fr-FR" sz="22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Measures.quantity</a:t>
            </a:r>
            <a:r>
              <a:rPr lang="fr-FR" sz="2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47361" y="4212443"/>
          <a:ext cx="3960000" cy="1306217"/>
        </p:xfrm>
        <a:graphic>
          <a:graphicData uri="http://schemas.openxmlformats.org/presentationml/2006/ole">
            <p:oleObj spid="_x0000_s5122" r:id="rId4" imgW="4365000" imgH="765720" progId="">
              <p:embed/>
            </p:oleObj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52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Golfarelli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Rizzi</a:t>
            </a:r>
            <a:r>
              <a:rPr lang="en-US" dirty="0" smtClean="0"/>
              <a:t> </a:t>
            </a:r>
            <a:r>
              <a:rPr lang="en-US" dirty="0" smtClean="0"/>
              <a:t>2009,2011]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Adaptation of preference constructors to multidimensional context</a:t>
            </a:r>
          </a:p>
          <a:p>
            <a:pPr lvl="1"/>
            <a:r>
              <a:rPr lang="en-US" dirty="0" smtClean="0"/>
              <a:t>POS operators extends to hierarchies</a:t>
            </a:r>
          </a:p>
          <a:p>
            <a:pPr lvl="1"/>
            <a:r>
              <a:rPr lang="en-US" dirty="0" smtClean="0"/>
              <a:t>Preferences can be expressed over attributes (levels in hierarchies) and thus over cuboids</a:t>
            </a:r>
          </a:p>
          <a:p>
            <a:pPr lvl="1"/>
            <a:r>
              <a:rPr lang="en-US" dirty="0" smtClean="0"/>
              <a:t>Preferences can be expressed over numerical values (measures)</a:t>
            </a:r>
          </a:p>
          <a:p>
            <a:r>
              <a:rPr lang="en-US" dirty="0" smtClean="0"/>
              <a:t>Composition: Prioritization and Pareto</a:t>
            </a:r>
            <a:endParaRPr lang="en-US" dirty="0"/>
          </a:p>
        </p:txBody>
      </p:sp>
      <p:pic>
        <p:nvPicPr>
          <p:cNvPr id="4" name="Espace réservé du contenu 3" descr="myol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170" y="4437113"/>
            <a:ext cx="3600400" cy="18002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53</a:t>
            </a:fld>
            <a:endParaRPr kumimoji="0"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constructors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3717032"/>
            <a:ext cx="8229600" cy="2439928"/>
          </a:xfrm>
        </p:spPr>
        <p:txBody>
          <a:bodyPr>
            <a:normAutofit/>
          </a:bodyPr>
          <a:lstStyle/>
          <a:p>
            <a:r>
              <a:rPr lang="en-US" dirty="0" smtClean="0"/>
              <a:t>POS(</a:t>
            </a:r>
            <a:r>
              <a:rPr lang="en-US" dirty="0" err="1" smtClean="0"/>
              <a:t>City,Paris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(Paris,all,2010,F,all) &gt; (</a:t>
            </a:r>
            <a:r>
              <a:rPr lang="en-US" dirty="0" err="1" smtClean="0"/>
              <a:t>Barcelona,all,all,all,all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(France,all,2009,all,all) &gt; (Barcelona,all,2010,all,all) </a:t>
            </a:r>
          </a:p>
          <a:p>
            <a:r>
              <a:rPr lang="en-US" dirty="0" smtClean="0"/>
              <a:t>CONTAIN(</a:t>
            </a:r>
            <a:r>
              <a:rPr lang="en-US" dirty="0" err="1" smtClean="0"/>
              <a:t>RESIDENCE,City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(Paris,all,2010,F,all) &gt; (France,all,2009,all,all)</a:t>
            </a:r>
            <a:endParaRPr lang="en-US" dirty="0"/>
          </a:p>
        </p:txBody>
      </p:sp>
      <p:pic>
        <p:nvPicPr>
          <p:cNvPr id="6" name="Image 5" descr="myolap-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976" y="1196752"/>
            <a:ext cx="4549272" cy="2307364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54</a:t>
            </a:fld>
            <a:endParaRPr kumimoji="0"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dominations</a:t>
            </a:r>
            <a:endParaRPr lang="en-US" dirty="0"/>
          </a:p>
        </p:txBody>
      </p:sp>
      <p:pic>
        <p:nvPicPr>
          <p:cNvPr id="4" name="Espace réservé du contenu 3" descr="myolap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8087" y="1240143"/>
            <a:ext cx="4882185" cy="5059360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55</a:t>
            </a:fld>
            <a:endParaRPr kumimoji="0"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wBT</a:t>
            </a:r>
            <a:r>
              <a:rPr lang="en-US" dirty="0" smtClean="0"/>
              <a:t> graph</a:t>
            </a:r>
            <a:endParaRPr lang="en-US" dirty="0"/>
          </a:p>
        </p:txBody>
      </p:sp>
      <p:pic>
        <p:nvPicPr>
          <p:cNvPr id="4" name="Espace réservé du contenu 3" descr="myolap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2000" y="1563953"/>
            <a:ext cx="5000000" cy="4247619"/>
          </a:xfr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56</a:t>
            </a:fld>
            <a:endParaRPr kumimoji="0"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 descr="myolap-w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294055"/>
            <a:ext cx="2685714" cy="13428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</a:t>
            </a:r>
            <a:r>
              <a:rPr lang="en-US" dirty="0" err="1" smtClean="0"/>
              <a:t>proactiveness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Aligon</a:t>
            </a:r>
            <a:r>
              <a:rPr lang="en-US" dirty="0" smtClean="0"/>
              <a:t> &amp; al, 2011]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57</a:t>
            </a:fld>
            <a:endParaRPr kumimoji="0" lang="en-US" dirty="0"/>
          </a:p>
        </p:txBody>
      </p:sp>
      <p:cxnSp>
        <p:nvCxnSpPr>
          <p:cNvPr id="9" name="Connecteur droit avec flèche 8"/>
          <p:cNvCxnSpPr>
            <a:stCxn id="26" idx="2"/>
          </p:cNvCxnSpPr>
          <p:nvPr/>
        </p:nvCxnSpPr>
        <p:spPr bwMode="auto">
          <a:xfrm rot="16200000" flipH="1">
            <a:off x="1153374" y="2818687"/>
            <a:ext cx="464545" cy="36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Diagramme 10"/>
          <p:cNvGraphicFramePr/>
          <p:nvPr/>
        </p:nvGraphicFramePr>
        <p:xfrm>
          <a:off x="683568" y="3063159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95536" y="42930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Extract association rules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8144" y="2699628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Execute the personalized query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Connecteur droit avec flèche 14"/>
          <p:cNvCxnSpPr>
            <a:stCxn id="31" idx="2"/>
            <a:endCxn id="46" idx="1"/>
          </p:cNvCxnSpPr>
          <p:nvPr/>
        </p:nvCxnSpPr>
        <p:spPr bwMode="auto">
          <a:xfrm rot="16200000" flipH="1">
            <a:off x="4846676" y="4387752"/>
            <a:ext cx="890808" cy="14401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Diagramme 18"/>
          <p:cNvGraphicFramePr/>
          <p:nvPr/>
        </p:nvGraphicFramePr>
        <p:xfrm>
          <a:off x="6732240" y="3063159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Organigramme : Document 25"/>
          <p:cNvSpPr/>
          <p:nvPr/>
        </p:nvSpPr>
        <p:spPr>
          <a:xfrm>
            <a:off x="539552" y="1259468"/>
            <a:ext cx="1656184" cy="144016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log of past queries</a:t>
            </a:r>
            <a:endParaRPr lang="en-US" dirty="0"/>
          </a:p>
        </p:txBody>
      </p:sp>
      <p:cxnSp>
        <p:nvCxnSpPr>
          <p:cNvPr id="30" name="Connecteur droit avec flèche 29"/>
          <p:cNvCxnSpPr/>
          <p:nvPr/>
        </p:nvCxnSpPr>
        <p:spPr bwMode="auto">
          <a:xfrm rot="16200000" flipH="1">
            <a:off x="4064092" y="2777076"/>
            <a:ext cx="368538" cy="712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3131840" y="42930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Extract relevant preferences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2" name="Connecteur droit avec flèche 31"/>
          <p:cNvCxnSpPr>
            <a:stCxn id="40" idx="4"/>
            <a:endCxn id="31" idx="2"/>
          </p:cNvCxnSpPr>
          <p:nvPr/>
        </p:nvCxnSpPr>
        <p:spPr bwMode="auto">
          <a:xfrm flipV="1">
            <a:off x="3203848" y="4662428"/>
            <a:ext cx="1368152" cy="11428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3" name="Diagramme 32"/>
          <p:cNvGraphicFramePr/>
          <p:nvPr/>
        </p:nvGraphicFramePr>
        <p:xfrm>
          <a:off x="3491880" y="3063159"/>
          <a:ext cx="1567999" cy="12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3275856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User’s current query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0" name="Cylindre 39"/>
          <p:cNvSpPr/>
          <p:nvPr/>
        </p:nvSpPr>
        <p:spPr>
          <a:xfrm>
            <a:off x="395536" y="5373216"/>
            <a:ext cx="2808312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AvgIncome</a:t>
            </a:r>
            <a:r>
              <a:rPr lang="en-US" sz="1100" smtClean="0"/>
              <a:t> </a:t>
            </a:r>
            <a:r>
              <a:rPr lang="en-US" sz="1100" smtClean="0">
                <a:sym typeface="Symbol"/>
              </a:rPr>
              <a:t></a:t>
            </a:r>
            <a:r>
              <a:rPr lang="en-US" sz="1100" smtClean="0"/>
              <a:t> </a:t>
            </a:r>
            <a:r>
              <a:rPr lang="en-US" sz="1100" dirty="0" smtClean="0"/>
              <a:t>RESIDENCE CONTAIN State</a:t>
            </a:r>
          </a:p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cxnSp>
        <p:nvCxnSpPr>
          <p:cNvPr id="43" name="Connecteur droit avec flèche 42"/>
          <p:cNvCxnSpPr>
            <a:stCxn id="12" idx="2"/>
            <a:endCxn id="40" idx="1"/>
          </p:cNvCxnSpPr>
          <p:nvPr/>
        </p:nvCxnSpPr>
        <p:spPr bwMode="auto">
          <a:xfrm rot="16200000" flipH="1">
            <a:off x="1408294" y="4981818"/>
            <a:ext cx="710788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Espace réservé du contenu 3" descr="myolap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12160" y="4869160"/>
            <a:ext cx="2736304" cy="1368152"/>
          </a:xfrm>
          <a:prstGeom prst="rect">
            <a:avLst/>
          </a:prstGeom>
        </p:spPr>
      </p:pic>
      <p:cxnSp>
        <p:nvCxnSpPr>
          <p:cNvPr id="50" name="Connecteur droit avec flèche 49"/>
          <p:cNvCxnSpPr>
            <a:stCxn id="46" idx="0"/>
          </p:cNvCxnSpPr>
          <p:nvPr/>
        </p:nvCxnSpPr>
        <p:spPr bwMode="auto">
          <a:xfrm rot="5400000" flipH="1" flipV="1">
            <a:off x="7200292" y="4473116"/>
            <a:ext cx="576064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recommendation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58</a:t>
            </a:fld>
            <a:endParaRPr kumimoji="0"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recommender systems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personalisation</a:t>
            </a:r>
            <a:r>
              <a:rPr lang="en-US" dirty="0" smtClean="0"/>
              <a:t> in database?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database query q</a:t>
            </a:r>
          </a:p>
          <a:p>
            <a:pPr lvl="1"/>
            <a:r>
              <a:rPr lang="en-US" dirty="0" smtClean="0"/>
              <a:t>Am I always happy with the result?</a:t>
            </a:r>
          </a:p>
          <a:p>
            <a:pPr lvl="2"/>
            <a:r>
              <a:rPr lang="en-US" dirty="0" smtClean="0"/>
              <a:t>Too many answers</a:t>
            </a:r>
          </a:p>
          <a:p>
            <a:pPr lvl="3"/>
            <a:r>
              <a:rPr lang="en-US" dirty="0" smtClean="0"/>
              <a:t>How to focus on the most relevant?</a:t>
            </a:r>
          </a:p>
          <a:p>
            <a:pPr lvl="2"/>
            <a:r>
              <a:rPr lang="en-US" dirty="0" smtClean="0"/>
              <a:t>Too few answers</a:t>
            </a:r>
          </a:p>
          <a:p>
            <a:pPr lvl="3"/>
            <a:r>
              <a:rPr lang="en-US" dirty="0" smtClean="0"/>
              <a:t>How to soften hard constraints?</a:t>
            </a:r>
          </a:p>
          <a:p>
            <a:r>
              <a:rPr lang="en-US" dirty="0" smtClean="0"/>
              <a:t>Adding preferences to queries</a:t>
            </a:r>
          </a:p>
          <a:p>
            <a:pPr lvl="1"/>
            <a:r>
              <a:rPr lang="en-US" dirty="0" smtClean="0"/>
              <a:t>If too many answers</a:t>
            </a:r>
          </a:p>
          <a:p>
            <a:pPr lvl="2"/>
            <a:r>
              <a:rPr lang="en-US" dirty="0" smtClean="0"/>
              <a:t>Rank them to focus on the preferred ones</a:t>
            </a:r>
          </a:p>
          <a:p>
            <a:pPr lvl="1"/>
            <a:r>
              <a:rPr lang="en-US" dirty="0" smtClean="0"/>
              <a:t>If too few answers</a:t>
            </a:r>
          </a:p>
          <a:p>
            <a:pPr lvl="2"/>
            <a:r>
              <a:rPr lang="en-US" dirty="0" smtClean="0"/>
              <a:t>Consider selections as preferences, not constraints</a:t>
            </a:r>
          </a:p>
          <a:p>
            <a:pPr lvl="3"/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pic>
        <p:nvPicPr>
          <p:cNvPr id="6" name="Image 5" descr="mysq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2931658" cy="1564808"/>
          </a:xfrm>
          <a:prstGeom prst="rect">
            <a:avLst/>
          </a:prstGeom>
        </p:spPr>
      </p:pic>
      <p:pic>
        <p:nvPicPr>
          <p:cNvPr id="7" name="Image 6" descr="mysql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212976"/>
            <a:ext cx="1970149" cy="697565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pic>
        <p:nvPicPr>
          <p:cNvPr id="4" name="Espace réservé du contenu 3" descr="amazon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50929" y="1219200"/>
            <a:ext cx="3642142" cy="4937125"/>
          </a:xfrm>
        </p:spPr>
      </p:pic>
      <p:pic>
        <p:nvPicPr>
          <p:cNvPr id="5" name="Image 4" descr="amazon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3" y="1844824"/>
            <a:ext cx="5764937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pic>
        <p:nvPicPr>
          <p:cNvPr id="8" name="Image 7" descr="amazon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037269"/>
            <a:ext cx="6059982" cy="21199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Légende encadrée 1 9"/>
          <p:cNvSpPr/>
          <p:nvPr/>
        </p:nvSpPr>
        <p:spPr>
          <a:xfrm>
            <a:off x="6516216" y="4869160"/>
            <a:ext cx="2232248" cy="1152128"/>
          </a:xfrm>
          <a:prstGeom prst="borderCallout1">
            <a:avLst>
              <a:gd name="adj1" fmla="val 18750"/>
              <a:gd name="adj2" fmla="val -8333"/>
              <a:gd name="adj3" fmla="val -7432"/>
              <a:gd name="adj4" fmla="val -62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Amazon: 35% sales from recommendations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model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3861048"/>
            <a:ext cx="8229600" cy="2295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matrix customers * items recording the interests</a:t>
            </a:r>
          </a:p>
          <a:p>
            <a:r>
              <a:rPr lang="en-US" dirty="0" smtClean="0"/>
              <a:t>Recommend the items having highest ratings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Ratings are hard to find</a:t>
            </a:r>
          </a:p>
          <a:p>
            <a:pPr lvl="1"/>
            <a:r>
              <a:rPr lang="en-US" dirty="0" smtClean="0"/>
              <a:t>Matrix is huge and sparse</a:t>
            </a:r>
          </a:p>
          <a:p>
            <a:pPr lvl="1"/>
            <a:r>
              <a:rPr lang="en-US" dirty="0" smtClean="0"/>
              <a:t>Everyone is a bit eccentric [WSDM 2010]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845430" y="1484784"/>
          <a:ext cx="7453140" cy="2194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42190"/>
                <a:gridCol w="1242190"/>
                <a:gridCol w="1242190"/>
                <a:gridCol w="1242190"/>
                <a:gridCol w="1242190"/>
                <a:gridCol w="1242190"/>
              </a:tblGrid>
              <a:tr h="360764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m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r>
                        <a:rPr lang="en-US" dirty="0" smtClean="0"/>
                        <a:t>User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r>
                        <a:rPr lang="en-US" dirty="0" smtClean="0"/>
                        <a:t>User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r>
                        <a:rPr lang="en-US" dirty="0" smtClean="0"/>
                        <a:t>User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60764">
                <a:tc>
                  <a:txBody>
                    <a:bodyPr/>
                    <a:lstStyle/>
                    <a:p>
                      <a:r>
                        <a:rPr lang="en-US" dirty="0" smtClean="0"/>
                        <a:t>User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classical approaches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Content-based</a:t>
            </a:r>
          </a:p>
          <a:p>
            <a:pPr lvl="1"/>
            <a:r>
              <a:rPr lang="en-US" dirty="0" smtClean="0"/>
              <a:t>Recommend items similar to those highly rated</a:t>
            </a:r>
          </a:p>
          <a:p>
            <a:r>
              <a:rPr lang="en-US" dirty="0" smtClean="0"/>
              <a:t>Collaborative</a:t>
            </a:r>
          </a:p>
          <a:p>
            <a:pPr lvl="1"/>
            <a:r>
              <a:rPr lang="en-US" dirty="0" smtClean="0"/>
              <a:t>Recommend items highly rated by similar users</a:t>
            </a:r>
          </a:p>
          <a:p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Combine content-based and collaborative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lot</a:t>
            </a:r>
            <a:r>
              <a:rPr lang="en-US" dirty="0" smtClean="0"/>
              <a:t> of works in the areas of e-commerce, Web, IR, … </a:t>
            </a:r>
          </a:p>
          <a:p>
            <a:pPr lvl="1"/>
            <a:r>
              <a:rPr lang="en-US" dirty="0" smtClean="0"/>
              <a:t>See e.g., “Recommender systems handbook”, Springer, 2011</a:t>
            </a:r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content-based recommendations: build item profile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8229600" cy="2511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Features: contains sugar, ok for diet</a:t>
            </a:r>
          </a:p>
          <a:p>
            <a:r>
              <a:rPr lang="en-US" dirty="0" smtClean="0"/>
              <a:t>Profile of Donuts: (0.9,0)</a:t>
            </a:r>
          </a:p>
          <a:p>
            <a:r>
              <a:rPr lang="en-US" dirty="0" smtClean="0"/>
              <a:t>Profile of Duff: (0.6,0.1)</a:t>
            </a:r>
          </a:p>
          <a:p>
            <a:r>
              <a:rPr lang="en-US" dirty="0" smtClean="0"/>
              <a:t>Profile of Apple: (0.4,0.6)</a:t>
            </a:r>
          </a:p>
          <a:p>
            <a:r>
              <a:rPr lang="en-US" dirty="0" smtClean="0"/>
              <a:t>Profile of Tofu: (0,0.9)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/>
        </p:nvGraphicFramePr>
        <p:xfrm>
          <a:off x="457200" y="1219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Tofu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63</a:t>
            </a:fld>
            <a:endParaRPr kumimoji="0"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content-based recommendations: build user profile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8229600" cy="2511936"/>
          </a:xfrm>
        </p:spPr>
        <p:txBody>
          <a:bodyPr/>
          <a:lstStyle/>
          <a:p>
            <a:r>
              <a:rPr lang="en-US" dirty="0" smtClean="0"/>
              <a:t>Features: contains sugar, ok for diet</a:t>
            </a:r>
          </a:p>
          <a:p>
            <a:r>
              <a:rPr lang="en-US" dirty="0" smtClean="0"/>
              <a:t>Profile of Homer: (0.9*(0.9,0) + 0.8*(0.6,0.1) …)/3 </a:t>
            </a:r>
          </a:p>
          <a:p>
            <a:pPr lvl="1"/>
            <a:r>
              <a:rPr lang="en-US" dirty="0" smtClean="0"/>
              <a:t>= (0.8,0.1)</a:t>
            </a:r>
          </a:p>
          <a:p>
            <a:r>
              <a:rPr lang="en-US" dirty="0" smtClean="0"/>
              <a:t>Profile of Lisa: (0.3,0.8)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457200" y="1219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Tofu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64</a:t>
            </a:fld>
            <a:endParaRPr kumimoji="0"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content-based recommendations: compare profiles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8229600" cy="2511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 Homer profile to Apple profile:</a:t>
            </a:r>
          </a:p>
          <a:p>
            <a:pPr lvl="1"/>
            <a:r>
              <a:rPr lang="en-US" dirty="0" smtClean="0"/>
              <a:t>cosine((0.8,0.1),(0.4,0.6)) =0.33</a:t>
            </a:r>
          </a:p>
          <a:p>
            <a:r>
              <a:rPr lang="en-US" dirty="0" smtClean="0"/>
              <a:t>Compare Homer profile to Tofu profile</a:t>
            </a:r>
          </a:p>
          <a:p>
            <a:pPr lvl="1"/>
            <a:r>
              <a:rPr lang="en-US" dirty="0" smtClean="0"/>
              <a:t>cosine((0.8,0.1),(0,0.9)) =0.1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In the end, recommend Ribs to Homer, Apple to Lisa</a:t>
            </a:r>
            <a:endParaRPr lang="en-US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457200" y="1219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Tofu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65</a:t>
            </a:fld>
            <a:endParaRPr kumimoji="0"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457200" y="1219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Tofu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467544" y="1484784"/>
            <a:ext cx="8280920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user-user </a:t>
            </a:r>
            <a:r>
              <a:rPr lang="en-US" dirty="0" smtClean="0"/>
              <a:t>collaborative: find similar users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8229600" cy="2511936"/>
          </a:xfrm>
        </p:spPr>
        <p:txBody>
          <a:bodyPr>
            <a:normAutofit/>
          </a:bodyPr>
          <a:lstStyle/>
          <a:p>
            <a:r>
              <a:rPr lang="en-US" dirty="0" smtClean="0"/>
              <a:t>Find similar users</a:t>
            </a:r>
          </a:p>
          <a:p>
            <a:pPr lvl="1"/>
            <a:r>
              <a:rPr lang="en-US" dirty="0" smtClean="0"/>
              <a:t>Compare Homer and Marge</a:t>
            </a:r>
          </a:p>
          <a:p>
            <a:pPr lvl="2"/>
            <a:r>
              <a:rPr lang="en-US" dirty="0" smtClean="0"/>
              <a:t>Cosine((0.9,0.8,0,…),(0,0,0.8,…))</a:t>
            </a:r>
          </a:p>
          <a:p>
            <a:pPr lvl="1"/>
            <a:r>
              <a:rPr lang="en-US" dirty="0" smtClean="0"/>
              <a:t>Compare Homer and Bart</a:t>
            </a:r>
          </a:p>
          <a:p>
            <a:pPr lvl="2"/>
            <a:r>
              <a:rPr lang="en-US" dirty="0" smtClean="0"/>
              <a:t>Cosine((0.9,0.8,0,…),(0.7,0.6,0.1,…))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467544" y="2204864"/>
            <a:ext cx="8280920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66</a:t>
            </a:fld>
            <a:endParaRPr kumimoji="0"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457200" y="1219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Tofu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7452320" y="2276872"/>
            <a:ext cx="936104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user-user </a:t>
            </a:r>
            <a:r>
              <a:rPr lang="en-US" dirty="0" smtClean="0"/>
              <a:t>collaborative: compute score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8229600" cy="2511936"/>
          </a:xfrm>
        </p:spPr>
        <p:txBody>
          <a:bodyPr>
            <a:normAutofit/>
          </a:bodyPr>
          <a:lstStyle/>
          <a:p>
            <a:r>
              <a:rPr lang="en-US" dirty="0" smtClean="0"/>
              <a:t>Recommend items highly rated by similar users</a:t>
            </a:r>
          </a:p>
          <a:p>
            <a:pPr lvl="1"/>
            <a:r>
              <a:rPr lang="en-US" dirty="0" smtClean="0"/>
              <a:t>Rating weighted with similarity score</a:t>
            </a:r>
            <a:endParaRPr lang="en-US" dirty="0"/>
          </a:p>
          <a:p>
            <a:pPr lvl="2"/>
            <a:r>
              <a:rPr lang="en-US" dirty="0" smtClean="0"/>
              <a:t>Cosine(</a:t>
            </a:r>
            <a:r>
              <a:rPr lang="en-US" dirty="0" err="1" smtClean="0"/>
              <a:t>Homer,Bart</a:t>
            </a:r>
            <a:r>
              <a:rPr lang="en-US" dirty="0" smtClean="0"/>
              <a:t>)</a:t>
            </a:r>
          </a:p>
        </p:txBody>
      </p:sp>
      <p:cxnSp>
        <p:nvCxnSpPr>
          <p:cNvPr id="12" name="Connecteur droit avec flèche 11"/>
          <p:cNvCxnSpPr>
            <a:stCxn id="9" idx="0"/>
          </p:cNvCxnSpPr>
          <p:nvPr/>
        </p:nvCxnSpPr>
        <p:spPr>
          <a:xfrm rot="16200000" flipV="1">
            <a:off x="7686346" y="2042846"/>
            <a:ext cx="43204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635896" y="1772816"/>
            <a:ext cx="417646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67</a:t>
            </a:fld>
            <a:endParaRPr kumimoji="0"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relational databases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recommend? [</a:t>
            </a:r>
            <a:r>
              <a:rPr lang="en-US" dirty="0" err="1" smtClean="0"/>
              <a:t>PersDB@VLDB</a:t>
            </a:r>
            <a:r>
              <a:rPr lang="en-US" dirty="0" smtClean="0"/>
              <a:t> 2009]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current state of the database</a:t>
            </a:r>
          </a:p>
          <a:p>
            <a:pPr lvl="1"/>
            <a:r>
              <a:rPr lang="en-US" dirty="0" smtClean="0"/>
              <a:t>Find correlated attributes, most frequent values, etc.</a:t>
            </a:r>
            <a:endParaRPr lang="en-US" dirty="0"/>
          </a:p>
          <a:p>
            <a:r>
              <a:rPr lang="en-US" dirty="0" smtClean="0"/>
              <a:t>Use history (query log)</a:t>
            </a:r>
          </a:p>
          <a:p>
            <a:pPr lvl="1"/>
            <a:r>
              <a:rPr lang="en-US" dirty="0" smtClean="0"/>
              <a:t>Compute similarities among users, similarities among queries</a:t>
            </a:r>
          </a:p>
          <a:p>
            <a:r>
              <a:rPr lang="en-US" dirty="0" smtClean="0"/>
              <a:t>Use external data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wikipedia</a:t>
            </a:r>
            <a:r>
              <a:rPr lang="en-US" dirty="0" smtClean="0"/>
              <a:t>, etc.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g.dailymail.co.uk/i/pix/2007/12_02/PratchettBooksL_468x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592" y="4342092"/>
            <a:ext cx="3347864" cy="196722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recommendation?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3635896" y="1988840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904875" cy="11811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4139952" y="1340768"/>
            <a:ext cx="24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“Books by T. </a:t>
            </a:r>
            <a:r>
              <a:rPr lang="en-US" dirty="0" err="1" smtClean="0"/>
              <a:t>Pratchett</a:t>
            </a:r>
            <a:r>
              <a:rPr lang="en-US" dirty="0" smtClean="0"/>
              <a:t>?”</a:t>
            </a:r>
            <a:endParaRPr lang="en-US" dirty="0"/>
          </a:p>
        </p:txBody>
      </p:sp>
      <p:cxnSp>
        <p:nvCxnSpPr>
          <p:cNvPr id="18" name="Connecteur droit avec flèche 17"/>
          <p:cNvCxnSpPr>
            <a:stCxn id="12" idx="3"/>
            <a:endCxn id="16" idx="1"/>
          </p:cNvCxnSpPr>
          <p:nvPr/>
        </p:nvCxnSpPr>
        <p:spPr>
          <a:xfrm flipV="1">
            <a:off x="2308523" y="1525434"/>
            <a:ext cx="1831429" cy="26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6" idx="2"/>
            <a:endCxn id="6" idx="1"/>
          </p:cNvCxnSpPr>
          <p:nvPr/>
        </p:nvCxnSpPr>
        <p:spPr>
          <a:xfrm rot="5400000">
            <a:off x="5037524" y="1676625"/>
            <a:ext cx="278740" cy="345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6" idx="3"/>
            <a:endCxn id="82946" idx="0"/>
          </p:cNvCxnSpPr>
          <p:nvPr/>
        </p:nvCxnSpPr>
        <p:spPr>
          <a:xfrm rot="16200000" flipH="1">
            <a:off x="5762764" y="3102332"/>
            <a:ext cx="481044" cy="1998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orme 30"/>
          <p:cNvCxnSpPr>
            <a:stCxn id="6" idx="3"/>
            <a:endCxn id="12" idx="2"/>
          </p:cNvCxnSpPr>
          <p:nvPr/>
        </p:nvCxnSpPr>
        <p:spPr>
          <a:xfrm rot="5400000" flipH="1">
            <a:off x="2688469" y="1545469"/>
            <a:ext cx="1483196" cy="3147962"/>
          </a:xfrm>
          <a:prstGeom prst="curvedConnector3">
            <a:avLst>
              <a:gd name="adj1" fmla="val -154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67544" y="3995772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“Consider also books </a:t>
            </a:r>
          </a:p>
          <a:p>
            <a:r>
              <a:rPr lang="en-US" dirty="0" smtClean="0"/>
              <a:t>by D. Adams”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style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price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Popular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edition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YMAL [</a:t>
            </a:r>
            <a:r>
              <a:rPr lang="en-US" dirty="0" err="1" smtClean="0"/>
              <a:t>PersDB@VLDB</a:t>
            </a:r>
            <a:r>
              <a:rPr lang="en-US" dirty="0" smtClean="0"/>
              <a:t> 2009]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analysis</a:t>
            </a:r>
          </a:p>
          <a:p>
            <a:pPr lvl="1"/>
            <a:r>
              <a:rPr lang="en-US" i="1" dirty="0" smtClean="0"/>
              <a:t>Select title, genre from Movies where actor=‘C. Lee’</a:t>
            </a:r>
          </a:p>
          <a:p>
            <a:pPr lvl="1"/>
            <a:r>
              <a:rPr lang="en-US" dirty="0" smtClean="0"/>
              <a:t>The result has a lot of genre=‘fantastic’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Recommend: </a:t>
            </a:r>
          </a:p>
          <a:p>
            <a:pPr lvl="2"/>
            <a:r>
              <a:rPr lang="en-US" i="1" dirty="0" smtClean="0">
                <a:solidFill>
                  <a:schemeClr val="accent1"/>
                </a:solidFill>
              </a:rPr>
              <a:t>Select title, genre from Movies where genre=‘fantastic’</a:t>
            </a:r>
          </a:p>
          <a:p>
            <a:r>
              <a:rPr lang="en-US" dirty="0" smtClean="0"/>
              <a:t>Global analysis</a:t>
            </a:r>
          </a:p>
          <a:p>
            <a:pPr lvl="1"/>
            <a:r>
              <a:rPr lang="en-US" dirty="0" smtClean="0"/>
              <a:t>Value ‘Allen’ of attribute Director is correlated with value ‘Comedy’ of attribute Genre</a:t>
            </a:r>
          </a:p>
          <a:p>
            <a:pPr lvl="1"/>
            <a:r>
              <a:rPr lang="en-US" i="1" dirty="0" smtClean="0"/>
              <a:t>Select * from Movies where director=‘Allen’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Recommend:</a:t>
            </a:r>
          </a:p>
          <a:p>
            <a:pPr lvl="2"/>
            <a:r>
              <a:rPr lang="en-US" i="1" dirty="0" smtClean="0">
                <a:solidFill>
                  <a:schemeClr val="accent1"/>
                </a:solidFill>
              </a:rPr>
              <a:t>Select * from Movies where genre=‘Comedy’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QueRIE</a:t>
            </a:r>
            <a:r>
              <a:rPr lang="en-US" dirty="0" smtClean="0"/>
              <a:t> [SSDBM 2009], [PVLDB 2010] 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8229600" cy="1647840"/>
          </a:xfrm>
        </p:spPr>
        <p:txBody>
          <a:bodyPr/>
          <a:lstStyle/>
          <a:p>
            <a:r>
              <a:rPr lang="en-US" dirty="0" smtClean="0"/>
              <a:t>Current session S</a:t>
            </a:r>
            <a:r>
              <a:rPr lang="en-US" baseline="-25000" dirty="0" smtClean="0"/>
              <a:t>c</a:t>
            </a:r>
            <a:r>
              <a:rPr lang="en-US" dirty="0" smtClean="0"/>
              <a:t>=(1,…,0)</a:t>
            </a:r>
          </a:p>
          <a:p>
            <a:r>
              <a:rPr lang="en-US" dirty="0" smtClean="0"/>
              <a:t>Find session S most similar to S</a:t>
            </a:r>
            <a:r>
              <a:rPr lang="en-US" baseline="-25000" dirty="0" smtClean="0"/>
              <a:t>c </a:t>
            </a:r>
            <a:r>
              <a:rPr lang="en-US" dirty="0" smtClean="0"/>
              <a:t>using cosine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Recommend the query of S that is the most similar to S</a:t>
            </a:r>
            <a:r>
              <a:rPr lang="en-US" baseline="-25000" dirty="0" smtClean="0">
                <a:solidFill>
                  <a:schemeClr val="accent1"/>
                </a:solidFill>
              </a:rPr>
              <a:t>c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/>
        </p:nvGraphicFramePr>
        <p:xfrm>
          <a:off x="1403649" y="1219200"/>
          <a:ext cx="6336702" cy="3073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/>
                <a:gridCol w="1056117"/>
                <a:gridCol w="1056117"/>
                <a:gridCol w="1056117"/>
                <a:gridCol w="1056117"/>
                <a:gridCol w="1056117"/>
              </a:tblGrid>
              <a:tr h="52177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Tuple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Tuple</a:t>
                      </a:r>
                      <a:r>
                        <a:rPr lang="en-US" sz="1600" dirty="0" smtClean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Tuple</a:t>
                      </a:r>
                      <a:r>
                        <a:rPr lang="en-US" sz="1600" dirty="0" smtClean="0"/>
                        <a:t>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Tuple</a:t>
                      </a:r>
                      <a:r>
                        <a:rPr lang="en-US" sz="1600" dirty="0" smtClean="0"/>
                        <a:t> n</a:t>
                      </a:r>
                      <a:endParaRPr lang="en-US" sz="1600" dirty="0"/>
                    </a:p>
                  </a:txBody>
                  <a:tcPr/>
                </a:tc>
              </a:tr>
              <a:tr h="521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521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521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465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521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multidimensional databases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recommendation?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5940152" y="2204864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904875" cy="1181100"/>
          </a:xfrm>
          <a:prstGeom prst="rect">
            <a:avLst/>
          </a:prstGeom>
          <a:noFill/>
        </p:spPr>
      </p:pic>
      <p:sp>
        <p:nvSpPr>
          <p:cNvPr id="17" name="Pensées 16"/>
          <p:cNvSpPr/>
          <p:nvPr/>
        </p:nvSpPr>
        <p:spPr>
          <a:xfrm>
            <a:off x="179512" y="2996952"/>
            <a:ext cx="2304256" cy="1440160"/>
          </a:xfrm>
          <a:prstGeom prst="cloudCallout">
            <a:avLst>
              <a:gd name="adj1" fmla="val 52013"/>
              <a:gd name="adj2" fmla="val -81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for 2009 by countries?</a:t>
            </a:r>
            <a:endParaRPr lang="en-US" dirty="0"/>
          </a:p>
        </p:txBody>
      </p:sp>
      <p:sp>
        <p:nvSpPr>
          <p:cNvPr id="22" name="Pensées 21"/>
          <p:cNvSpPr/>
          <p:nvPr/>
        </p:nvSpPr>
        <p:spPr>
          <a:xfrm>
            <a:off x="1979712" y="4293096"/>
            <a:ext cx="2232248" cy="1224136"/>
          </a:xfrm>
          <a:prstGeom prst="cloudCallout">
            <a:avLst>
              <a:gd name="adj1" fmla="val -11182"/>
              <a:gd name="adj2" fmla="val -17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French cities?</a:t>
            </a:r>
            <a:endParaRPr lang="en-US" dirty="0"/>
          </a:p>
        </p:txBody>
      </p:sp>
      <p:graphicFrame>
        <p:nvGraphicFramePr>
          <p:cNvPr id="26" name="Espace réservé du contenu 5"/>
          <p:cNvGraphicFramePr>
            <a:graphicFrameLocks/>
          </p:cNvGraphicFramePr>
          <p:nvPr/>
        </p:nvGraphicFramePr>
        <p:xfrm>
          <a:off x="4788024" y="2345432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Italy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4" name="Bulle ronde 23"/>
          <p:cNvSpPr/>
          <p:nvPr/>
        </p:nvSpPr>
        <p:spPr>
          <a:xfrm>
            <a:off x="2987824" y="1196752"/>
            <a:ext cx="2304256" cy="1080120"/>
          </a:xfrm>
          <a:prstGeom prst="wedgeEllipseCallout">
            <a:avLst>
              <a:gd name="adj1" fmla="val -4155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of cheese for 2010 by countries</a:t>
            </a:r>
            <a:endParaRPr lang="en-US" dirty="0"/>
          </a:p>
        </p:txBody>
      </p:sp>
      <p:sp>
        <p:nvSpPr>
          <p:cNvPr id="25" name="Pensées 24"/>
          <p:cNvSpPr/>
          <p:nvPr/>
        </p:nvSpPr>
        <p:spPr>
          <a:xfrm>
            <a:off x="4499992" y="4365104"/>
            <a:ext cx="2232248" cy="1224136"/>
          </a:xfrm>
          <a:prstGeom prst="cloudCallout">
            <a:avLst>
              <a:gd name="adj1" fmla="val -115411"/>
              <a:gd name="adj2" fmla="val -192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years?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5940152" y="2204864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904875" cy="1181100"/>
          </a:xfrm>
          <a:prstGeom prst="rect">
            <a:avLst/>
          </a:prstGeom>
          <a:noFill/>
        </p:spPr>
      </p:pic>
      <p:graphicFrame>
        <p:nvGraphicFramePr>
          <p:cNvPr id="26" name="Espace réservé du contenu 5"/>
          <p:cNvGraphicFramePr>
            <a:graphicFrameLocks/>
          </p:cNvGraphicFramePr>
          <p:nvPr/>
        </p:nvGraphicFramePr>
        <p:xfrm>
          <a:off x="4788024" y="2345432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Italy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4" name="Bulle ronde 23"/>
          <p:cNvSpPr/>
          <p:nvPr/>
        </p:nvSpPr>
        <p:spPr>
          <a:xfrm>
            <a:off x="2987824" y="1196752"/>
            <a:ext cx="2304256" cy="1080120"/>
          </a:xfrm>
          <a:prstGeom prst="wedgeEllipseCallout">
            <a:avLst>
              <a:gd name="adj1" fmla="val -4155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of cheese for 2010 by countries</a:t>
            </a:r>
            <a:endParaRPr lang="en-US" dirty="0"/>
          </a:p>
        </p:txBody>
      </p:sp>
      <p:sp>
        <p:nvSpPr>
          <p:cNvPr id="18" name="Pensées 17"/>
          <p:cNvSpPr/>
          <p:nvPr/>
        </p:nvSpPr>
        <p:spPr>
          <a:xfrm>
            <a:off x="107504" y="1124744"/>
            <a:ext cx="2232248" cy="1368152"/>
          </a:xfrm>
          <a:prstGeom prst="cloudCallout">
            <a:avLst>
              <a:gd name="adj1" fmla="val 57434"/>
              <a:gd name="adj2" fmla="val 37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prefer to compare with former sales </a:t>
            </a:r>
            <a:endParaRPr lang="en-US" dirty="0"/>
          </a:p>
        </p:txBody>
      </p:sp>
      <p:sp>
        <p:nvSpPr>
          <p:cNvPr id="15" name="Pensées 14"/>
          <p:cNvSpPr/>
          <p:nvPr/>
        </p:nvSpPr>
        <p:spPr>
          <a:xfrm>
            <a:off x="179512" y="2996952"/>
            <a:ext cx="2304256" cy="1440160"/>
          </a:xfrm>
          <a:prstGeom prst="cloudCallout">
            <a:avLst>
              <a:gd name="adj1" fmla="val 52013"/>
              <a:gd name="adj2" fmla="val -81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for 2009 by countries?</a:t>
            </a:r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5940152" y="2204864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904875" cy="1181100"/>
          </a:xfrm>
          <a:prstGeom prst="rect">
            <a:avLst/>
          </a:prstGeom>
          <a:noFill/>
        </p:spPr>
      </p:pic>
      <p:sp>
        <p:nvSpPr>
          <p:cNvPr id="22" name="Pensées 21"/>
          <p:cNvSpPr/>
          <p:nvPr/>
        </p:nvSpPr>
        <p:spPr>
          <a:xfrm>
            <a:off x="1979712" y="4293096"/>
            <a:ext cx="2232248" cy="1224136"/>
          </a:xfrm>
          <a:prstGeom prst="cloudCallout">
            <a:avLst>
              <a:gd name="adj1" fmla="val -11182"/>
              <a:gd name="adj2" fmla="val -17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French cities</a:t>
            </a:r>
            <a:endParaRPr lang="en-US" dirty="0"/>
          </a:p>
        </p:txBody>
      </p:sp>
      <p:graphicFrame>
        <p:nvGraphicFramePr>
          <p:cNvPr id="26" name="Espace réservé du contenu 5"/>
          <p:cNvGraphicFramePr>
            <a:graphicFrameLocks/>
          </p:cNvGraphicFramePr>
          <p:nvPr/>
        </p:nvGraphicFramePr>
        <p:xfrm>
          <a:off x="4788024" y="2345432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Italy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4" name="Bulle ronde 23"/>
          <p:cNvSpPr/>
          <p:nvPr/>
        </p:nvSpPr>
        <p:spPr>
          <a:xfrm>
            <a:off x="2987824" y="1196752"/>
            <a:ext cx="2304256" cy="1080120"/>
          </a:xfrm>
          <a:prstGeom prst="wedgeEllipseCallout">
            <a:avLst>
              <a:gd name="adj1" fmla="val -4155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of cheese for 2010 by countries</a:t>
            </a:r>
            <a:endParaRPr lang="en-US" dirty="0"/>
          </a:p>
        </p:txBody>
      </p:sp>
      <p:sp>
        <p:nvSpPr>
          <p:cNvPr id="16" name="Pensées 15"/>
          <p:cNvSpPr/>
          <p:nvPr/>
        </p:nvSpPr>
        <p:spPr>
          <a:xfrm>
            <a:off x="107504" y="1124744"/>
            <a:ext cx="2232248" cy="1368152"/>
          </a:xfrm>
          <a:prstGeom prst="cloudCallout">
            <a:avLst>
              <a:gd name="adj1" fmla="val 57434"/>
              <a:gd name="adj2" fmla="val 37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expect sales to be uniformly distributed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5940152" y="2204864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904875" cy="1181100"/>
          </a:xfrm>
          <a:prstGeom prst="rect">
            <a:avLst/>
          </a:prstGeom>
          <a:noFill/>
        </p:spPr>
      </p:pic>
      <p:graphicFrame>
        <p:nvGraphicFramePr>
          <p:cNvPr id="26" name="Espace réservé du contenu 5"/>
          <p:cNvGraphicFramePr>
            <a:graphicFrameLocks/>
          </p:cNvGraphicFramePr>
          <p:nvPr/>
        </p:nvGraphicFramePr>
        <p:xfrm>
          <a:off x="4788024" y="2345432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Italy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4" name="Bulle ronde 23"/>
          <p:cNvSpPr/>
          <p:nvPr/>
        </p:nvSpPr>
        <p:spPr>
          <a:xfrm>
            <a:off x="2987824" y="1196752"/>
            <a:ext cx="2304256" cy="1080120"/>
          </a:xfrm>
          <a:prstGeom prst="wedgeEllipseCallout">
            <a:avLst>
              <a:gd name="adj1" fmla="val -4155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of cheese for 2010 by countries</a:t>
            </a:r>
            <a:endParaRPr lang="en-US" dirty="0"/>
          </a:p>
        </p:txBody>
      </p:sp>
      <p:sp>
        <p:nvSpPr>
          <p:cNvPr id="25" name="Pensées 24"/>
          <p:cNvSpPr/>
          <p:nvPr/>
        </p:nvSpPr>
        <p:spPr>
          <a:xfrm>
            <a:off x="4499992" y="4365104"/>
            <a:ext cx="2232248" cy="1224136"/>
          </a:xfrm>
          <a:prstGeom prst="cloudCallout">
            <a:avLst>
              <a:gd name="adj1" fmla="val -115411"/>
              <a:gd name="adj2" fmla="val -192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years?</a:t>
            </a:r>
            <a:endParaRPr lang="en-US" dirty="0"/>
          </a:p>
        </p:txBody>
      </p:sp>
      <p:pic>
        <p:nvPicPr>
          <p:cNvPr id="15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986287" cy="936104"/>
          </a:xfrm>
          <a:prstGeom prst="rect">
            <a:avLst/>
          </a:prstGeom>
          <a:noFill/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196752"/>
            <a:ext cx="1008112" cy="1008112"/>
          </a:xfrm>
          <a:prstGeom prst="rect">
            <a:avLst/>
          </a:prstGeom>
          <a:noFill/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645024"/>
            <a:ext cx="1207841" cy="860177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059832" y="4797152"/>
            <a:ext cx="938517" cy="112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7246063" y="5013176"/>
            <a:ext cx="135838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ensées 22"/>
          <p:cNvSpPr/>
          <p:nvPr/>
        </p:nvSpPr>
        <p:spPr>
          <a:xfrm>
            <a:off x="4652392" y="4517504"/>
            <a:ext cx="2232248" cy="1224136"/>
          </a:xfrm>
          <a:prstGeom prst="cloudCallout">
            <a:avLst>
              <a:gd name="adj1" fmla="val -74903"/>
              <a:gd name="adj2" fmla="val 9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years?</a:t>
            </a:r>
            <a:endParaRPr lang="en-US" dirty="0"/>
          </a:p>
        </p:txBody>
      </p:sp>
      <p:sp>
        <p:nvSpPr>
          <p:cNvPr id="27" name="Pensées 26"/>
          <p:cNvSpPr/>
          <p:nvPr/>
        </p:nvSpPr>
        <p:spPr>
          <a:xfrm>
            <a:off x="4804792" y="4669904"/>
            <a:ext cx="2232248" cy="1224136"/>
          </a:xfrm>
          <a:prstGeom prst="cloudCallout">
            <a:avLst>
              <a:gd name="adj1" fmla="val -139534"/>
              <a:gd name="adj2" fmla="val -10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years?</a:t>
            </a:r>
            <a:endParaRPr lang="en-US" dirty="0"/>
          </a:p>
        </p:txBody>
      </p:sp>
      <p:sp>
        <p:nvSpPr>
          <p:cNvPr id="28" name="Pensées 27"/>
          <p:cNvSpPr/>
          <p:nvPr/>
        </p:nvSpPr>
        <p:spPr>
          <a:xfrm>
            <a:off x="4957192" y="4822304"/>
            <a:ext cx="2232248" cy="1224136"/>
          </a:xfrm>
          <a:prstGeom prst="cloudCallout">
            <a:avLst>
              <a:gd name="adj1" fmla="val 67557"/>
              <a:gd name="adj2" fmla="val -15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years</a:t>
            </a:r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different approaches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40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Content-based methods based on user </a:t>
            </a:r>
            <a:r>
              <a:rPr lang="en-US" dirty="0" smtClean="0"/>
              <a:t>preferences</a:t>
            </a:r>
          </a:p>
          <a:p>
            <a:pPr marL="788670" lvl="1" indent="-514350"/>
            <a:r>
              <a:rPr lang="en-US" dirty="0" smtClean="0"/>
              <a:t>Current state, with external data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Content-based methods based on </a:t>
            </a:r>
            <a:r>
              <a:rPr lang="en-US" dirty="0" smtClean="0"/>
              <a:t>expectations</a:t>
            </a:r>
          </a:p>
          <a:p>
            <a:pPr marL="788670" lvl="1" indent="-514350"/>
            <a:r>
              <a:rPr lang="en-US" dirty="0" smtClean="0"/>
              <a:t>Current state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Collaborative methods based on a query </a:t>
            </a:r>
            <a:r>
              <a:rPr lang="en-US" dirty="0" smtClean="0"/>
              <a:t>log</a:t>
            </a:r>
          </a:p>
          <a:p>
            <a:pPr marL="788670" lvl="1" indent="-514350"/>
            <a:r>
              <a:rPr lang="en-US" dirty="0" smtClean="0"/>
              <a:t>History-based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Collaborative methods based on log and </a:t>
            </a:r>
            <a:r>
              <a:rPr lang="en-US" dirty="0" smtClean="0"/>
              <a:t>expectations</a:t>
            </a:r>
          </a:p>
          <a:p>
            <a:pPr marL="788670" lvl="1" indent="-514350"/>
            <a:r>
              <a:rPr lang="en-US" dirty="0" smtClean="0"/>
              <a:t>Current state and history-based</a:t>
            </a:r>
            <a:endParaRPr lang="en-US" dirty="0" smtClean="0"/>
          </a:p>
          <a:p>
            <a:pPr marL="788670" lvl="1" indent="-514350"/>
            <a:endParaRPr lang="en-US" dirty="0" smtClean="0"/>
          </a:p>
          <a:p>
            <a:pPr marL="514350" indent="-514350"/>
            <a:r>
              <a:rPr lang="en-US" dirty="0" smtClean="0"/>
              <a:t>All approaches:</a:t>
            </a:r>
          </a:p>
          <a:p>
            <a:pPr marL="788670" lvl="1" indent="-514350"/>
            <a:r>
              <a:rPr lang="en-US" dirty="0" smtClean="0"/>
              <a:t>Low formulation effort, prescriptive, proactive, low expressiveness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Preference-based recommendations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DaWaK</a:t>
            </a:r>
            <a:r>
              <a:rPr lang="en-US" dirty="0" smtClean="0"/>
              <a:t> 2009]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pic>
        <p:nvPicPr>
          <p:cNvPr id="6" name="Image 5" descr="jerbi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068960"/>
            <a:ext cx="3101336" cy="13857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1412776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query concerns 2009,  score of Barcelona is 0.9</a:t>
            </a:r>
          </a:p>
          <a:p>
            <a:r>
              <a:rPr lang="en-US" sz="1600" dirty="0" smtClean="0"/>
              <a:t>If query concerns N-Y, score of SUM(REVENUE)&gt;50 is 0.8</a:t>
            </a:r>
          </a:p>
          <a:p>
            <a:r>
              <a:rPr lang="en-US" sz="1600" dirty="0" smtClean="0"/>
              <a:t>If query concerns 2009, score of Madrid is 0.4</a:t>
            </a:r>
          </a:p>
          <a:p>
            <a:r>
              <a:rPr lang="en-US" sz="1600" dirty="0" smtClean="0"/>
              <a:t>If query concerns 2010, score of Paris is 0.3</a:t>
            </a:r>
          </a:p>
          <a:p>
            <a:r>
              <a:rPr lang="en-US" sz="1600" dirty="0" smtClean="0"/>
              <a:t>…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Légende encadrée 1 8"/>
          <p:cNvSpPr/>
          <p:nvPr/>
        </p:nvSpPr>
        <p:spPr>
          <a:xfrm>
            <a:off x="6228184" y="1484784"/>
            <a:ext cx="1296144" cy="648072"/>
          </a:xfrm>
          <a:prstGeom prst="borderCallout1">
            <a:avLst>
              <a:gd name="adj1" fmla="val 25021"/>
              <a:gd name="adj2" fmla="val -63008"/>
              <a:gd name="adj3" fmla="val 16869"/>
              <a:gd name="adj4" fmla="val -3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preferences</a:t>
            </a:r>
            <a:endParaRPr lang="en-US" dirty="0"/>
          </a:p>
        </p:txBody>
      </p:sp>
      <p:sp>
        <p:nvSpPr>
          <p:cNvPr id="10" name="Légende encadrée 1 9"/>
          <p:cNvSpPr/>
          <p:nvPr/>
        </p:nvSpPr>
        <p:spPr>
          <a:xfrm>
            <a:off x="7164288" y="2492896"/>
            <a:ext cx="1152128" cy="648072"/>
          </a:xfrm>
          <a:prstGeom prst="borderCallout1">
            <a:avLst>
              <a:gd name="adj1" fmla="val 114381"/>
              <a:gd name="adj2" fmla="val -46253"/>
              <a:gd name="adj3" fmla="val 82714"/>
              <a:gd name="adj4" fmla="val -4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query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473791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Recommend: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Add Barcelona to the list of cities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Change SUM(REVENUE)&gt;10  by SUM(REVENUE)&gt;50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Expectation-based recommendations</a:t>
            </a:r>
            <a:br>
              <a:rPr lang="en-US" dirty="0" smtClean="0"/>
            </a:br>
            <a:r>
              <a:rPr lang="en-US" dirty="0" smtClean="0"/>
              <a:t>Discovery driven analysis [VLDB 2000]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2123728" y="1340768"/>
          <a:ext cx="2674640" cy="81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20"/>
                <a:gridCol w="1337320"/>
              </a:tblGrid>
              <a:tr h="452730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 1</a:t>
                      </a:r>
                      <a:endParaRPr lang="en-US" dirty="0"/>
                    </a:p>
                  </a:txBody>
                  <a:tcPr/>
                </a:tc>
              </a:tr>
              <a:tr h="316910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5"/>
          <p:cNvGraphicFramePr>
            <a:graphicFrameLocks/>
          </p:cNvGraphicFramePr>
          <p:nvPr/>
        </p:nvGraphicFramePr>
        <p:xfrm>
          <a:off x="4644008" y="4869160"/>
          <a:ext cx="3456384" cy="83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270307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/>
                </a:tc>
              </a:tr>
              <a:tr h="467677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611560" y="4005064"/>
          <a:ext cx="2664296" cy="184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</a:tblGrid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 1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égende encadrée 1 8"/>
          <p:cNvSpPr/>
          <p:nvPr/>
        </p:nvSpPr>
        <p:spPr>
          <a:xfrm>
            <a:off x="5652120" y="1340768"/>
            <a:ext cx="1728192" cy="720080"/>
          </a:xfrm>
          <a:prstGeom prst="borderCallout1">
            <a:avLst>
              <a:gd name="adj1" fmla="val 37406"/>
              <a:gd name="adj2" fmla="val -44196"/>
              <a:gd name="adj3" fmla="val 16869"/>
              <a:gd name="adj4" fmla="val -3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current query result</a:t>
            </a:r>
            <a:endParaRPr lang="en-US" dirty="0"/>
          </a:p>
        </p:txBody>
      </p:sp>
      <p:sp>
        <p:nvSpPr>
          <p:cNvPr id="10" name="Légende encadrée 1 9"/>
          <p:cNvSpPr/>
          <p:nvPr/>
        </p:nvSpPr>
        <p:spPr>
          <a:xfrm>
            <a:off x="2411760" y="2852936"/>
            <a:ext cx="1800200" cy="864096"/>
          </a:xfrm>
          <a:prstGeom prst="borderCallout1">
            <a:avLst>
              <a:gd name="adj1" fmla="val 115949"/>
              <a:gd name="adj2" fmla="val -13978"/>
              <a:gd name="adj3" fmla="val 85065"/>
              <a:gd name="adj4" fmla="val -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Not surprising, do not recommend it</a:t>
            </a:r>
            <a:endParaRPr lang="en-US" dirty="0"/>
          </a:p>
        </p:txBody>
      </p:sp>
      <p:sp>
        <p:nvSpPr>
          <p:cNvPr id="12" name="Légende encadrée 1 11"/>
          <p:cNvSpPr/>
          <p:nvPr/>
        </p:nvSpPr>
        <p:spPr>
          <a:xfrm>
            <a:off x="5292080" y="3717032"/>
            <a:ext cx="1800200" cy="864096"/>
          </a:xfrm>
          <a:prstGeom prst="borderCallout1">
            <a:avLst>
              <a:gd name="adj1" fmla="val 115949"/>
              <a:gd name="adj2" fmla="val -13978"/>
              <a:gd name="adj3" fmla="val 85065"/>
              <a:gd name="adj4" fmla="val -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Surprising, recommend it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Disque magnétique 5"/>
          <p:cNvSpPr/>
          <p:nvPr/>
        </p:nvSpPr>
        <p:spPr>
          <a:xfrm>
            <a:off x="5940152" y="2204864"/>
            <a:ext cx="273630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recommendation in databases?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IgDASIAAhEBAxEB/8QAHAAAAgIDAQEAAAAAAAAAAAAAAAYFBwEECAID/8QAPxAAAgEDAwEFBgQDBgUFAAAAAQIDAAQRBRIhMQYTQVFhBxQicYGRMqGx0SMzQiQlU3KywSY0NkPhUmJzw/D/xAAYAQEBAQEBAAAAAAAAAAAAAAAAAQIDBP/EABsRAQEBAQEBAQEAAAAAAAAAAAABEQIhMRJR/9oADAMBAAIRAxEAPwC8aKKKAoPFFLHbbtQez9mkdrF7xqFwSIYuoUcAuw8gSBjxJ+ZoJ6+v7TT4DPezxwxD+p2x9B5n0FR+j9pNO1WVoYpkS4ByIXOGZeoIHj6+RqmJdce9vkmvrh7y7dAC8hCrGSfDyHy2/wC9SmolCyJd21uoZ1xJDKp2HGMAgnB8fxDn1oi681mqp7KduLrTNQt9L16driyuSFt72QENExyFViR8SnBAY8g5z0OLVBzRWaKKKAooooCiiigKKKKAooooCiiigKpH2hXT33ae96kJItrGwk2lQODgePLOauPVL+20yxmvLyVYoYlLMzMB9B6nwFUNNczXM0upNFbu5uGmk23MeVLbjjBbP9Q+1BD6jbtFMrQSh1lUtIqKco2SNv6Vm8Jt9OUFSZH3KxkUg468fvRcwahq0rTWlikS/wCIZCAfn4URW2o2E6SX9tBchTnaZc4+YBNUiR1yzZ9MaOYN3rW6uctyXMe4YHkGjbnzc+dXP7PNWk1zsbpd/O2+dodkreJdCVYn5lc/Wqv1DVNL1krIYryDaoRv7Izjhw3VM+G4Y9aYvYvftZWd9oVysqRw3JeznliaMTq2SVG4Dn4d2OuG9KiSrRrBP1oPSubtU7Wa5NcXC3eqXqSLK6tF3hATkjGOOnyouOjZJ4ov5sqJ/mYCvNveW1yP7PcRS+P8Nw36Vy3FrUtsWMN1dIzH4iGwT9a29P7Q6hAVeC8cleisc4+vUfQ0S66fBzWao2x9rWtW9/b++xQzWSfDIiriRx57um4fIA/nVy6RqlnrNhFfafMssEg4I6g+II8CPKit2iiigKKKKAoorT1a+TTdMu72T8NvE0h9cDOKCtfbFq9pdLDpFsDJewt3jyBjthyPwkZwWPr0HzqrPdrxnRe9iAJA/CcVPxxvMjzTHM8hLyMecsTk/rUbO7RSgr1B6+tRoxQ6tdaRpdx7pq12IreJ2iRUiALYOM5Qk8+tLVpLPeNJcXLB5pVDu4GCSfl9K8ahcudKuUJyCmD96++gFPeokPRo9v5UtXiep3Qe0eqaZEbRCZLQsWMT9CfHnqD9x6U+aZqdpqukGWJyWiuI3mtpjyGU7lyR1GQMGkCMwzwCa2YNESeQPEcVqrfvp+pxvauwmCliB0Zc8g1Oejvh0FY3kV7brLETg8EHqp8jXLWqt7zql5P1764kf7uTV6djtVaTVHDNmG5jBTjxAyPyzVNPpsgu7lnQd33zgAA8jcfPpWqxEI1tjOep8AK+KxsvhxU9NYSDLABeOg5FfKTTIVhLy99LJwQuQqKPtkn7fWouIwEhFyTx0p29lXaWXSu0cNvNLizu2EMq7uAx/C2PMHAz5E0pXEhlKrtVVXoF4ABr4xgQXSDpu9cEHwqmOthyKzUJ2N1Vta7M2F9IcyyR7ZD5upKk/UjNTdEFFFFAUo+0+douzBjU47+5iiPqC2cflTdSX7UiDpWmxn+vUY/yVzQIV77jYaXbd8JGknD4ZQPh249fWlZts5/CQM5JJ601dvoktLXRY41ABjkY+pLLSakoQYz+KlJXx1UFNNmA6YHJ+dSPZuIS31lGee8GDj1WtDV5P7tmUDqB0HqK3eybh9Y0xc4BdB18xis105vphhuILi1DWi4jQlAAu0cccelR11JALrYR/GdOoHUDrW+bqCaEraIY4Y3MaqRjp4j0qMuLiH3tBsJlkQgH0zn9qw3fhg0DUbmOO27ttvu8mFbHgDn/AHr63EF2lv3OmaUbqdncvNM42J8Z5IHX6lflWh2fdfdrqNyQA+4YHmv/AIprvdUOiRStFBPdoJGVIxtAZuoGSepBHQE+ldo89KE2m3lsrtqEqM7dEQcKaiLm2ncM3fRogH/owSfIdaYrmbV9RlNzqFrDa2/O2LO5x5Zzz98VCXSXDSFYVjJPAzlifoBWasqMFiqxkMMk85PWonUIzHKGbnBz9qmQLgSMJmXg4woGD9fGtPVIN6BwCQOoo0ub2M3Xe9nrm1J5gudyjyVwD+oarBqoPYndOt9PC7YWe2BC/wDuQ4/RjVv1WRRRRQFJPtJUzS6JAP6rp2x8oz+9O1I/tDk2apoY8QZm+wX96BH9oK4l0yIbTttXJ+r/ALAUkFV38njwAq6dc7L2GvQQ3k93cRSxRCMGNVwRkkZB+fnVX6xpCafeFYpTMvOGZdvT6mrUiG1UqbCYDwUfrXrsw5Gr6aFHIljx4eVe9QUNplxkYbbmtLQX26jZNnGJE5+tZrpya7m6RkMcERSGNjGPI4PJ9f3qPZ4luEBQ7ypAbwx1qTujGkRj4wpJXjzqFkctLuC428CstJvQizzXEYY7SFLD0pya7it3uXeCSVikTr3abm5hjB+XKnnIHnSJoF0Y9TcbN26Ijr45Bp1i7qQETrvV7WFivgdryrz59BWo52IGbV73UHZoNPMNoG2mSU5JH04+xNRF5JIrkxpk887sU7atLHNbKNu3b4+VJs+FkJb4uc/OlSIrfOZNrpGq4ycEk4rxMQ0bKDzitq8ldiZJW3N5nyqILtuLHz4qNYcvZld+66/Y8/CZjEfk64H51fFczaBd+7Xyyq2GiZZR81Oa6WicSIrqcqwBHyNaZe6KKKApB9oTf8RaED0EcxP1KftT9Vf9vNr9p9MR+i2zt653D9qCSvIxLpSqrFVwTw3Qj/8AGq11qJvfAHwOCRjxqwLi5It9rDAAzgHw8aRdbwblZF5TnHpzW6xPqA1O3/uy8cjkRk0vaUmb21Gdv8VOfLkU1axKDpV0McmFv0pU08kXVux8JEI+4rFdOTpdqoLRAZA8TUX3IjLM3UmpW+wZGZuMH7VEXUu4jaSCOvqKw3fX10h9msRHGchhj6Gnq0VXFqxxg28qkf5ZA3/2VX2lyY1S0Y/4mPyxT/YOje4xxyL3vezjZu52lI2zjrjKmtRjq+Nu7t1axbGBzn4utJeorhztB4PWny+iMEJLg7mGOegpH1dvjOPyp0cTS/fTDuypODio2OUM2CQa2bp1YHOc9DUcAyngDOeMVGkjbyCO5RwoOQRiujex93792Y0y4JyzW6qx9VG0/mK5ljLCZcg/CR9Kv72SXXf9kxETk29xJH9Dhh/qqxmnWiiiqgqt/aEzr2rsTH1Fof8AWf2qyKrb2gNt7V2pIzix/VzQaV1qiNuUEKAm046ZpR1K4JlVdxK9cipG+GXd0O3xxUFcMRJuJ6+FW0kwX536XdZPSJv0patGxJAfJlP51P3RL6bOMHJjbp8qiLSOLuIjgFtgyR51mqctTIZm28ZNL14QoZVPIrLX1y//AHS/zArUknkZyzx9ajc/j6WEhW8tiRgiVfrzT7pmYrmFyq71nXBPkVYdar6Niro2OQwI+9WXZuDpOoEgFoJrWUE//Lg/kasZ6jevpnuPhKg56EiknWk2uwCYGfCnQTx/FuYllX4eaUtVSaVpFVSznOFGOPmaU58LEkeXJPOfyrWMRyPAg1tfxRcNCYyZM42+OfKvpLbziJ5Hh2iIgSHI+HOMePqOfWo14jX4YkKeBVw+xS5zDqVueP5UoHzBB/QVVk1pJGjtIoCpIY2+LlSMfQ9fDPj5U/ex+4MeulCDtltWTPqCCPrgNSJYuSigdKK0wKrT2hf9VQZ6e4j/AFtVl1WvtNjeLXbG5cYgktzEHzxuDZx9mFFhQv5EUnGT8qiZAXfjoB5VtXn/ADDDJAya1lUlyQTUax5ni2WFwOf5bfpUFZlVt0zxx4VP3LsbeVc8d236Uv6dazXUCmPhVGMmpVkbPeAfhx9K+lnbXN7NiNAFHix8a2bXR92GuJTtyMgDrTBaW0Voo7sDaOQqjjNQQN1pF1HGxJi6Z4b/AMU09l7yPUtL7RxRLJvTT+9wcc7Wzx9RUfqTxG2drmQRw7SCxP5etNPsP0qWO01LVZrd0t7plitTIOXjXOW+RJx5cVYlaMzb1DpjOCRj8qjEYGYm73qdjA/CSD04xg1d0VnbQ/yreFP8qAV7lA285PyNaZ1zfcIiW29sJeK5YNjBGCuMccD8X5UTvDGsKRzO0M8qtdIR8LDC56AZ539OePqei5YYJ02TwJKvTEihvvmobVuyWh6shjurIKc4DwnuyPt1+uamLqgJbqRra7V52dpJQwVej5zuPT0Xypp7DXkFt2s0tbGR2Rpykqv4ZUqOoHmfviprWfZzfaZJ71oFwbmFtokgmTLqueSMYDYGeODgnrULoPZDtDDqMGp+4yt3VzDLyApcbgWwCc4GeuPA9KFq90/CMeVFA6CiqyzUV2j0O21/Tms7vco3bkdeqNjGfXqeKlaKCg+0fZvWuz9w/e2z3FqPw3Ealkx4ZPgfQ1BW16JZWUgqOvBzXTG0Ut672H0PWpRNPb9xNzuktgsbP/m45qYuqTnmRopFz/Sevyo0cpZ2NvFM6g7dxHqeas6f2Uacci31K8TIx8aq/wDsK3YvZh2eXb3vvkpUY+KfGfsBTF/SqrnUrSNtxJOOSFU8/pRBql9qBEGjadLO54ACmQ/YDA+tXJa+z/svbyCQaVHKw8Z3aQfZiR+VMVvbQ20Qitoo4Y14CRqFA+gphetVL2d9lV5qE8d/2vuTgEEWUTZJHkzdAPRfvVtwxRwxJFEipGihURRgKBwAB5V9KKrIrxICwwpI+Ve6xigxwq/F4VhAQSScg9K9kZooPnkM4xzjrWZCApB8R5V6wBQyhuozQC/hHyorIGBgdKKD/9k="/>
          <p:cNvSpPr>
            <a:spLocks noChangeAspect="1" noChangeArrowheads="1"/>
          </p:cNvSpPr>
          <p:nvPr/>
        </p:nvSpPr>
        <p:spPr bwMode="auto">
          <a:xfrm>
            <a:off x="74613" y="-639763"/>
            <a:ext cx="12763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904875" cy="1181100"/>
          </a:xfrm>
          <a:prstGeom prst="rect">
            <a:avLst/>
          </a:prstGeom>
          <a:noFill/>
        </p:spPr>
      </p:pic>
      <p:sp>
        <p:nvSpPr>
          <p:cNvPr id="17" name="Pensées 16"/>
          <p:cNvSpPr/>
          <p:nvPr/>
        </p:nvSpPr>
        <p:spPr>
          <a:xfrm>
            <a:off x="179512" y="2996952"/>
            <a:ext cx="2304256" cy="1440160"/>
          </a:xfrm>
          <a:prstGeom prst="cloudCallout">
            <a:avLst>
              <a:gd name="adj1" fmla="val 52013"/>
              <a:gd name="adj2" fmla="val -81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for 2009 by countries?</a:t>
            </a:r>
            <a:endParaRPr lang="en-US" dirty="0"/>
          </a:p>
        </p:txBody>
      </p:sp>
      <p:sp>
        <p:nvSpPr>
          <p:cNvPr id="22" name="Pensées 21"/>
          <p:cNvSpPr/>
          <p:nvPr/>
        </p:nvSpPr>
        <p:spPr>
          <a:xfrm>
            <a:off x="1979712" y="4293096"/>
            <a:ext cx="2232248" cy="1224136"/>
          </a:xfrm>
          <a:prstGeom prst="cloudCallout">
            <a:avLst>
              <a:gd name="adj1" fmla="val -11182"/>
              <a:gd name="adj2" fmla="val -17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French cities?</a:t>
            </a:r>
            <a:endParaRPr lang="en-US" dirty="0"/>
          </a:p>
        </p:txBody>
      </p:sp>
      <p:graphicFrame>
        <p:nvGraphicFramePr>
          <p:cNvPr id="26" name="Espace réservé du contenu 5"/>
          <p:cNvGraphicFramePr>
            <a:graphicFrameLocks/>
          </p:cNvGraphicFramePr>
          <p:nvPr/>
        </p:nvGraphicFramePr>
        <p:xfrm>
          <a:off x="4788024" y="2345432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Italy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4" name="Bulle ronde 23"/>
          <p:cNvSpPr/>
          <p:nvPr/>
        </p:nvSpPr>
        <p:spPr>
          <a:xfrm>
            <a:off x="2987824" y="1196752"/>
            <a:ext cx="2304256" cy="1080120"/>
          </a:xfrm>
          <a:prstGeom prst="wedgeEllipseCallout">
            <a:avLst>
              <a:gd name="adj1" fmla="val -4155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of cheese for 2010 by countries</a:t>
            </a:r>
            <a:endParaRPr lang="en-US" dirty="0"/>
          </a:p>
        </p:txBody>
      </p:sp>
      <p:sp>
        <p:nvSpPr>
          <p:cNvPr id="25" name="Pensées 24"/>
          <p:cNvSpPr/>
          <p:nvPr/>
        </p:nvSpPr>
        <p:spPr>
          <a:xfrm>
            <a:off x="4499992" y="4365104"/>
            <a:ext cx="2232248" cy="1224136"/>
          </a:xfrm>
          <a:prstGeom prst="cloudCallout">
            <a:avLst>
              <a:gd name="adj1" fmla="val -115411"/>
              <a:gd name="adj2" fmla="val -192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 of cheese by years?</a:t>
            </a:r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Expectation-based recommendations</a:t>
            </a:r>
            <a:br>
              <a:rPr lang="en-US" dirty="0" smtClean="0"/>
            </a:br>
            <a:r>
              <a:rPr lang="en-US" dirty="0" smtClean="0"/>
              <a:t>Discovery driven analysis [</a:t>
            </a:r>
            <a:r>
              <a:rPr lang="en-US" dirty="0" err="1" smtClean="0"/>
              <a:t>DaWaK</a:t>
            </a:r>
            <a:r>
              <a:rPr lang="en-US" dirty="0" smtClean="0"/>
              <a:t> 2008]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2123728" y="1340768"/>
          <a:ext cx="2674640" cy="11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20"/>
                <a:gridCol w="1337320"/>
              </a:tblGrid>
              <a:tr h="452730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All,</a:t>
                      </a:r>
                      <a:r>
                        <a:rPr lang="en-US" baseline="0" dirty="0" smtClean="0"/>
                        <a:t> All</a:t>
                      </a:r>
                      <a:endParaRPr lang="en-US" dirty="0"/>
                    </a:p>
                  </a:txBody>
                  <a:tcPr/>
                </a:tc>
              </a:tr>
              <a:tr h="31691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16910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/>
        </p:nvGraphicFramePr>
        <p:xfrm>
          <a:off x="611560" y="4005064"/>
          <a:ext cx="2664297" cy="110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9"/>
                <a:gridCol w="888099"/>
                <a:gridCol w="888099"/>
              </a:tblGrid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égende encadrée 1 8"/>
          <p:cNvSpPr/>
          <p:nvPr/>
        </p:nvSpPr>
        <p:spPr>
          <a:xfrm>
            <a:off x="5652120" y="1340768"/>
            <a:ext cx="1728192" cy="720080"/>
          </a:xfrm>
          <a:prstGeom prst="borderCallout1">
            <a:avLst>
              <a:gd name="adj1" fmla="val 37406"/>
              <a:gd name="adj2" fmla="val -44196"/>
              <a:gd name="adj3" fmla="val 16869"/>
              <a:gd name="adj4" fmla="val -3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current query result</a:t>
            </a:r>
            <a:endParaRPr lang="en-US" dirty="0"/>
          </a:p>
        </p:txBody>
      </p:sp>
      <p:sp>
        <p:nvSpPr>
          <p:cNvPr id="10" name="Légende encadrée 1 9"/>
          <p:cNvSpPr/>
          <p:nvPr/>
        </p:nvSpPr>
        <p:spPr>
          <a:xfrm>
            <a:off x="2411760" y="2852936"/>
            <a:ext cx="1800200" cy="864096"/>
          </a:xfrm>
          <a:prstGeom prst="borderCallout1">
            <a:avLst>
              <a:gd name="adj1" fmla="val 115949"/>
              <a:gd name="adj2" fmla="val -13978"/>
              <a:gd name="adj3" fmla="val 85065"/>
              <a:gd name="adj4" fmla="val -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Not surprising, do not recommend it</a:t>
            </a:r>
            <a:endParaRPr lang="en-US" dirty="0"/>
          </a:p>
        </p:txBody>
      </p:sp>
      <p:sp>
        <p:nvSpPr>
          <p:cNvPr id="12" name="Légende encadrée 1 11"/>
          <p:cNvSpPr/>
          <p:nvPr/>
        </p:nvSpPr>
        <p:spPr>
          <a:xfrm>
            <a:off x="5292080" y="3717032"/>
            <a:ext cx="1800200" cy="864096"/>
          </a:xfrm>
          <a:prstGeom prst="borderCallout1">
            <a:avLst>
              <a:gd name="adj1" fmla="val 115949"/>
              <a:gd name="adj2" fmla="val -13978"/>
              <a:gd name="adj3" fmla="val 85065"/>
              <a:gd name="adj4" fmla="val -3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Surprising, recommend it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graphicFrame>
        <p:nvGraphicFramePr>
          <p:cNvPr id="13" name="Espace réservé du contenu 5"/>
          <p:cNvGraphicFramePr>
            <a:graphicFrameLocks/>
          </p:cNvGraphicFramePr>
          <p:nvPr/>
        </p:nvGraphicFramePr>
        <p:xfrm>
          <a:off x="4644008" y="4869160"/>
          <a:ext cx="2664297" cy="110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9"/>
                <a:gridCol w="888099"/>
                <a:gridCol w="888099"/>
              </a:tblGrid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9952"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Log-based recommendations</a:t>
            </a:r>
            <a:br>
              <a:rPr lang="en-US" dirty="0" smtClean="0"/>
            </a:br>
            <a:r>
              <a:rPr lang="en-US" dirty="0" smtClean="0"/>
              <a:t>Promise [</a:t>
            </a:r>
            <a:r>
              <a:rPr lang="en-US" dirty="0" err="1" smtClean="0"/>
              <a:t>DaWaK</a:t>
            </a:r>
            <a:r>
              <a:rPr lang="en-US" dirty="0" smtClean="0"/>
              <a:t> 2000]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pic>
        <p:nvPicPr>
          <p:cNvPr id="6" name="Image 5" descr="sapia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215026"/>
            <a:ext cx="6532587" cy="44462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99992" y="14847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12687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372200" y="25556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76056" y="27809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4437112"/>
            <a:ext cx="4267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current query asks for:</a:t>
            </a:r>
          </a:p>
          <a:p>
            <a:r>
              <a:rPr lang="en-US" i="1" dirty="0" smtClean="0"/>
              <a:t>Number of repairs by garage for year 2009 for</a:t>
            </a:r>
          </a:p>
          <a:p>
            <a:r>
              <a:rPr lang="en-US" i="1" dirty="0" smtClean="0"/>
              <a:t>all vehicles and all customers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Recommend: 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drilldown to month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0312" y="4211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199910" y="1988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Log-based recommendations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DaWaK</a:t>
            </a:r>
            <a:r>
              <a:rPr lang="en-US" dirty="0" smtClean="0"/>
              <a:t> 2009]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1340768"/>
            <a:ext cx="6042025" cy="484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56347"/>
            <a:ext cx="8222400" cy="868397"/>
          </a:xfrm>
          <a:ln/>
        </p:spPr>
        <p:txBody>
          <a:bodyPr lIns="82945" tIns="35268" rIns="82945" bIns="41473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smtClean="0"/>
              <a:t>3. Log-based recommendations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DaWaK</a:t>
            </a:r>
            <a:r>
              <a:rPr lang="en-US" dirty="0" smtClean="0"/>
              <a:t> 2009]</a:t>
            </a:r>
            <a:endParaRPr lang="fr-FR" dirty="0"/>
          </a:p>
        </p:txBody>
      </p:sp>
      <p:sp>
        <p:nvSpPr>
          <p:cNvPr id="5" name="Légende encadrée 1 4"/>
          <p:cNvSpPr/>
          <p:nvPr/>
        </p:nvSpPr>
        <p:spPr>
          <a:xfrm>
            <a:off x="6156176" y="1916832"/>
            <a:ext cx="2592288" cy="2664296"/>
          </a:xfrm>
          <a:prstGeom prst="borderCallout1">
            <a:avLst>
              <a:gd name="adj1" fmla="val -13342"/>
              <a:gd name="adj2" fmla="val -82459"/>
              <a:gd name="adj3" fmla="val 5365"/>
              <a:gd name="adj4" fmla="val -2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More distances? See “Similarity measures for multidimensional data” by </a:t>
            </a:r>
            <a:r>
              <a:rPr lang="fr-FR" dirty="0" err="1" smtClean="0"/>
              <a:t>Baikousi</a:t>
            </a:r>
            <a:r>
              <a:rPr lang="fr-FR" dirty="0" smtClean="0"/>
              <a:t>,   </a:t>
            </a:r>
            <a:r>
              <a:rPr lang="fr-FR" dirty="0" err="1" smtClean="0"/>
              <a:t>Rogkakos</a:t>
            </a:r>
            <a:r>
              <a:rPr lang="fr-FR" dirty="0" smtClean="0"/>
              <a:t>,   </a:t>
            </a:r>
          </a:p>
          <a:p>
            <a:r>
              <a:rPr lang="fr-FR" dirty="0" err="1" smtClean="0"/>
              <a:t>Vassiliadis</a:t>
            </a:r>
            <a:r>
              <a:rPr lang="fr-FR" dirty="0" smtClean="0"/>
              <a:t> </a:t>
            </a:r>
            <a:r>
              <a:rPr lang="en-US" dirty="0" smtClean="0"/>
              <a:t>at ICDE 2011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5770984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Distances proposed</a:t>
            </a:r>
          </a:p>
          <a:p>
            <a:pPr lvl="1"/>
            <a:r>
              <a:rPr lang="en-US" dirty="0" smtClean="0"/>
              <a:t>Between positions in a cube</a:t>
            </a:r>
          </a:p>
          <a:p>
            <a:pPr lvl="2"/>
            <a:r>
              <a:rPr lang="en-US" dirty="0" smtClean="0"/>
              <a:t>Hamming</a:t>
            </a:r>
          </a:p>
          <a:p>
            <a:pPr lvl="2"/>
            <a:r>
              <a:rPr lang="en-US" dirty="0" smtClean="0"/>
              <a:t>Based on the shortest path in the dimension</a:t>
            </a:r>
          </a:p>
          <a:p>
            <a:pPr lvl="1"/>
            <a:r>
              <a:rPr lang="en-US" dirty="0" smtClean="0"/>
              <a:t>Between queries</a:t>
            </a:r>
          </a:p>
          <a:p>
            <a:pPr lvl="2"/>
            <a:r>
              <a:rPr lang="en-US" dirty="0" smtClean="0"/>
              <a:t>Based on dimension-wise differences</a:t>
            </a:r>
          </a:p>
          <a:p>
            <a:pPr lvl="2"/>
            <a:r>
              <a:rPr lang="en-US" dirty="0" err="1" smtClean="0"/>
              <a:t>Hausdorff</a:t>
            </a:r>
            <a:endParaRPr lang="en-US" dirty="0" smtClean="0"/>
          </a:p>
          <a:p>
            <a:pPr lvl="1"/>
            <a:r>
              <a:rPr lang="en-US" dirty="0" smtClean="0"/>
              <a:t>Between sessions</a:t>
            </a:r>
          </a:p>
          <a:p>
            <a:pPr lvl="2"/>
            <a:r>
              <a:rPr lang="en-US" dirty="0" smtClean="0"/>
              <a:t>Based on the subsequence</a:t>
            </a:r>
          </a:p>
          <a:p>
            <a:pPr lvl="2"/>
            <a:r>
              <a:rPr lang="en-US" dirty="0" smtClean="0"/>
              <a:t>Edit distance</a:t>
            </a:r>
          </a:p>
          <a:p>
            <a:pPr lvl="2"/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83</a:t>
            </a:fld>
            <a:endParaRPr kumimoji="0"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42080" y="1904547"/>
            <a:ext cx="7330320" cy="35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Log and expectation-based recommendations [IJDWM 2011]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055927" y="3501008"/>
            <a:ext cx="1324048" cy="15888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rme libre 8"/>
          <p:cNvSpPr/>
          <p:nvPr/>
        </p:nvSpPr>
        <p:spPr>
          <a:xfrm>
            <a:off x="6444208" y="1268760"/>
            <a:ext cx="2160239" cy="1800200"/>
          </a:xfrm>
          <a:custGeom>
            <a:avLst>
              <a:gd name="f0" fmla="val 9757"/>
              <a:gd name="f1" fmla="val 2645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Hm </a:t>
            </a:r>
            <a:r>
              <a:rPr lang="fr-FR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this</a:t>
            </a: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looks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strange</a:t>
            </a: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to me...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909" y="4780859"/>
            <a:ext cx="1962504" cy="14564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rme libre 10"/>
          <p:cNvSpPr/>
          <p:nvPr/>
        </p:nvSpPr>
        <p:spPr>
          <a:xfrm>
            <a:off x="1619672" y="3933056"/>
            <a:ext cx="3168352" cy="1368152"/>
          </a:xfrm>
          <a:custGeom>
            <a:avLst>
              <a:gd name="f0" fmla="val -3381"/>
              <a:gd name="f1" fmla="val 1391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9672" y="4581128"/>
            <a:ext cx="1296144" cy="14401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b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dirty="0" err="1">
                <a:latin typeface="Liberation Sans" pitchFamily="18"/>
                <a:ea typeface="DejaVu Sans" pitchFamily="2"/>
                <a:cs typeface="Lohit Hindi" pitchFamily="2"/>
              </a:rPr>
              <a:t>I</a:t>
            </a:r>
            <a:r>
              <a:rPr lang="fr-FR" sz="1600" b="0" i="0" u="none" strike="noStrike" kern="1200" dirty="0" err="1" smtClean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nteresting</a:t>
            </a: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...</a:t>
            </a:r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84</a:t>
            </a:fld>
            <a:endParaRPr kumimoji="0"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Log and expectation-based recommendations [IJDWM 2011]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42080" y="1904547"/>
            <a:ext cx="7330320" cy="35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rme libre 7"/>
          <p:cNvSpPr/>
          <p:nvPr/>
        </p:nvSpPr>
        <p:spPr>
          <a:xfrm>
            <a:off x="3779912" y="2953341"/>
            <a:ext cx="427358" cy="3286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0000">
              <a:alpha val="4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644008" y="2305269"/>
            <a:ext cx="2160240" cy="657199"/>
          </a:xfrm>
          <a:custGeom>
            <a:avLst>
              <a:gd name="f0" fmla="val -4523"/>
              <a:gd name="f1" fmla="val 0"/>
              <a:gd name="f2" fmla="val 21549"/>
              <a:gd name="f3" fmla="val -2569"/>
              <a:gd name="f4" fmla="val 16928"/>
              <a:gd name="f5" fmla="val -768"/>
              <a:gd name="f6" fmla="val 3987"/>
              <a:gd name="f7" fmla="val 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pin -2147483647 f5 2147483647"/>
              <a:gd name="f21" fmla="pin -2147483647 f6 2147483647"/>
              <a:gd name="f22" fmla="val f16"/>
              <a:gd name="f23" fmla="val f17"/>
              <a:gd name="f24" fmla="val f18"/>
              <a:gd name="f25" fmla="val f19"/>
              <a:gd name="f26" fmla="val f20"/>
              <a:gd name="f27" fmla="val f21"/>
              <a:gd name="f28" fmla="*/ f16 f14 1"/>
              <a:gd name="f29" fmla="*/ f17 f15 1"/>
              <a:gd name="f30" fmla="*/ f18 f14 1"/>
              <a:gd name="f31" fmla="*/ f19 f15 1"/>
              <a:gd name="f32" fmla="*/ f20 f14 1"/>
              <a:gd name="f33" fmla="*/ f21 f15 1"/>
            </a:gdLst>
            <a:ahLst>
              <a:ahXY gdRefX="f0" minX="f12" maxX="f13" gdRefY="f2" minY="f12" maxY="f13">
                <a:pos x="f28" y="f29"/>
              </a:ahXY>
              <a:ahXY gdRefX="f3" minX="f12" maxX="f13" gdRefY="f4" minY="f12" maxY="f13">
                <a:pos x="f30" y="f31"/>
              </a:ahXY>
              <a:ahXY gdRefX="f5" minX="f12" maxX="f13" gdRefY="f6" minY="f12" maxY="f13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2" y="f23"/>
                </a:moveTo>
                <a:lnTo>
                  <a:pt x="f24" y="f25"/>
                </a:lnTo>
              </a:path>
              <a:path w="21600" h="21600">
                <a:moveTo>
                  <a:pt x="f24" y="f25"/>
                </a:moveTo>
                <a:lnTo>
                  <a:pt x="f26" y="f27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2: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specialize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 a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most</a:t>
            </a:r>
            <a:endParaRPr lang="fr-FR" sz="1800" b="0" i="0" u="none" strike="noStrike" kern="1200" dirty="0">
              <a:ln>
                <a:noFill/>
              </a:ln>
              <a:solidFill>
                <a:srgbClr val="00AE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general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 pair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 in the log?</a:t>
            </a:r>
          </a:p>
        </p:txBody>
      </p:sp>
      <p:sp>
        <p:nvSpPr>
          <p:cNvPr id="12" name="Forme libre 11"/>
          <p:cNvSpPr/>
          <p:nvPr/>
        </p:nvSpPr>
        <p:spPr>
          <a:xfrm flipH="1">
            <a:off x="3995935" y="1297157"/>
            <a:ext cx="1640549" cy="547667"/>
          </a:xfrm>
          <a:custGeom>
            <a:avLst>
              <a:gd name="f0" fmla="val -24495"/>
              <a:gd name="f1" fmla="val 0"/>
              <a:gd name="f2" fmla="val 39741"/>
              <a:gd name="f3" fmla="val -10784"/>
              <a:gd name="f4" fmla="val 5561"/>
              <a:gd name="f5" fmla="val -1075"/>
              <a:gd name="f6" fmla="val 4784"/>
              <a:gd name="f7" fmla="val 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pin -2147483647 f5 2147483647"/>
              <a:gd name="f21" fmla="pin -2147483647 f6 2147483647"/>
              <a:gd name="f22" fmla="val f16"/>
              <a:gd name="f23" fmla="val f17"/>
              <a:gd name="f24" fmla="val f18"/>
              <a:gd name="f25" fmla="val f19"/>
              <a:gd name="f26" fmla="val f20"/>
              <a:gd name="f27" fmla="val f21"/>
              <a:gd name="f28" fmla="*/ f16 f14 1"/>
              <a:gd name="f29" fmla="*/ f17 f15 1"/>
              <a:gd name="f30" fmla="*/ f18 f14 1"/>
              <a:gd name="f31" fmla="*/ f19 f15 1"/>
              <a:gd name="f32" fmla="*/ f20 f14 1"/>
              <a:gd name="f33" fmla="*/ f21 f15 1"/>
            </a:gdLst>
            <a:ahLst>
              <a:ahXY gdRefX="f0" minX="f12" maxX="f13" gdRefY="f2" minY="f12" maxY="f13">
                <a:pos x="f28" y="f29"/>
              </a:ahXY>
              <a:ahXY gdRefX="f3" minX="f12" maxX="f13" gdRefY="f4" minY="f12" maxY="f13">
                <a:pos x="f30" y="f31"/>
              </a:ahXY>
              <a:ahXY gdRefX="f5" minX="f12" maxX="f13" gdRefY="f6" minY="f12" maxY="f13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2" y="f23"/>
                </a:moveTo>
                <a:lnTo>
                  <a:pt x="f24" y="f25"/>
                </a:lnTo>
              </a:path>
              <a:path w="21600" h="21600">
                <a:moveTo>
                  <a:pt x="f24" y="f25"/>
                </a:moveTo>
                <a:lnTo>
                  <a:pt x="f26" y="f27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1: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detect</a:t>
            </a:r>
            <a:endParaRPr lang="fr-FR" sz="1800" b="0" i="0" u="none" strike="noStrike" kern="1200" dirty="0">
              <a:ln>
                <a:noFill/>
              </a:ln>
              <a:solidFill>
                <a:srgbClr val="0000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difference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 pairs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7380312" y="2377277"/>
            <a:ext cx="427358" cy="3286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0000">
              <a:alpha val="4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Connecteur droit 13"/>
          <p:cNvSpPr/>
          <p:nvPr/>
        </p:nvSpPr>
        <p:spPr>
          <a:xfrm>
            <a:off x="5220041" y="3212429"/>
            <a:ext cx="142452" cy="21906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788024" y="4753541"/>
            <a:ext cx="2016224" cy="657199"/>
          </a:xfrm>
          <a:custGeom>
            <a:avLst>
              <a:gd name="f0" fmla="val -14984"/>
              <a:gd name="f1" fmla="val 0"/>
              <a:gd name="f2" fmla="val -47869"/>
              <a:gd name="f3" fmla="val -2050"/>
              <a:gd name="f4" fmla="val -165"/>
              <a:gd name="f5" fmla="val -827"/>
              <a:gd name="f6" fmla="val 3987"/>
              <a:gd name="f7" fmla="val 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pin -2147483647 f5 2147483647"/>
              <a:gd name="f21" fmla="pin -2147483647 f6 2147483647"/>
              <a:gd name="f22" fmla="val f16"/>
              <a:gd name="f23" fmla="val f17"/>
              <a:gd name="f24" fmla="val f18"/>
              <a:gd name="f25" fmla="val f19"/>
              <a:gd name="f26" fmla="val f20"/>
              <a:gd name="f27" fmla="val f21"/>
              <a:gd name="f28" fmla="*/ f16 f14 1"/>
              <a:gd name="f29" fmla="*/ f17 f15 1"/>
              <a:gd name="f30" fmla="*/ f18 f14 1"/>
              <a:gd name="f31" fmla="*/ f19 f15 1"/>
              <a:gd name="f32" fmla="*/ f20 f14 1"/>
              <a:gd name="f33" fmla="*/ f21 f15 1"/>
            </a:gdLst>
            <a:ahLst>
              <a:ahXY gdRefX="f0" minX="f12" maxX="f13" gdRefY="f2" minY="f12" maxY="f13">
                <a:pos x="f28" y="f29"/>
              </a:ahXY>
              <a:ahXY gdRefX="f3" minX="f12" maxX="f13" gdRefY="f4" minY="f12" maxY="f13">
                <a:pos x="f30" y="f31"/>
              </a:ahXY>
              <a:ahXY gdRefX="f5" minX="f12" maxX="f13" gdRefY="f6" minY="f12" maxY="f13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2" y="f23"/>
                </a:moveTo>
                <a:lnTo>
                  <a:pt x="f24" y="f25"/>
                </a:lnTo>
              </a:path>
              <a:path w="21600" h="21600">
                <a:moveTo>
                  <a:pt x="f24" y="f25"/>
                </a:moveTo>
                <a:lnTo>
                  <a:pt x="f26" y="f27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3: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suggest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 the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most</a:t>
            </a:r>
            <a:endParaRPr lang="fr-FR" sz="1800" b="0" i="0" u="none" strike="noStrike" kern="1200" dirty="0">
              <a:ln>
                <a:noFill/>
              </a:ln>
              <a:solidFill>
                <a:srgbClr val="00AE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general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AE00"/>
                </a:solidFill>
                <a:latin typeface="Liberation Sans" pitchFamily="18"/>
                <a:ea typeface="DejaVu Sans" pitchFamily="2"/>
                <a:cs typeface="Lohit Hindi" pitchFamily="2"/>
              </a:rPr>
              <a:t>queries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...</a:t>
            </a:r>
          </a:p>
        </p:txBody>
      </p:sp>
      <p:sp>
        <p:nvSpPr>
          <p:cNvPr id="18" name="Forme libre 17"/>
          <p:cNvSpPr/>
          <p:nvPr/>
        </p:nvSpPr>
        <p:spPr>
          <a:xfrm flipH="1">
            <a:off x="360040" y="2377277"/>
            <a:ext cx="1926977" cy="547667"/>
          </a:xfrm>
          <a:custGeom>
            <a:avLst>
              <a:gd name="f0" fmla="val -8921"/>
              <a:gd name="f1" fmla="val 0"/>
              <a:gd name="f2" fmla="val 67451"/>
              <a:gd name="f3" fmla="val -2575"/>
              <a:gd name="f4" fmla="val 33293"/>
              <a:gd name="f5" fmla="val -977"/>
              <a:gd name="f6" fmla="val 4784"/>
              <a:gd name="f7" fmla="val 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pin -2147483647 f5 2147483647"/>
              <a:gd name="f21" fmla="pin -2147483647 f6 2147483647"/>
              <a:gd name="f22" fmla="val f16"/>
              <a:gd name="f23" fmla="val f17"/>
              <a:gd name="f24" fmla="val f18"/>
              <a:gd name="f25" fmla="val f19"/>
              <a:gd name="f26" fmla="val f20"/>
              <a:gd name="f27" fmla="val f21"/>
              <a:gd name="f28" fmla="*/ f16 f14 1"/>
              <a:gd name="f29" fmla="*/ f17 f15 1"/>
              <a:gd name="f30" fmla="*/ f18 f14 1"/>
              <a:gd name="f31" fmla="*/ f19 f15 1"/>
              <a:gd name="f32" fmla="*/ f20 f14 1"/>
              <a:gd name="f33" fmla="*/ f21 f15 1"/>
            </a:gdLst>
            <a:ahLst>
              <a:ahXY gdRefX="f0" minX="f12" maxX="f13" gdRefY="f2" minY="f12" maxY="f13">
                <a:pos x="f28" y="f29"/>
              </a:ahXY>
              <a:ahXY gdRefX="f3" minX="f12" maxX="f13" gdRefY="f4" minY="f12" maxY="f13">
                <a:pos x="f30" y="f31"/>
              </a:ahXY>
              <a:ahXY gdRefX="f5" minX="f12" maxX="f13" gdRefY="f6" minY="f12" maxY="f13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2" y="f23"/>
                </a:moveTo>
                <a:lnTo>
                  <a:pt x="f24" y="f25"/>
                </a:lnTo>
              </a:path>
              <a:path w="21600" h="21600">
                <a:moveTo>
                  <a:pt x="f24" y="f25"/>
                </a:moveTo>
                <a:lnTo>
                  <a:pt x="f26" y="f27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5: ...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then</a:t>
            </a:r>
            <a:endParaRPr lang="fr-FR" sz="1800" b="0" i="0" u="none" strike="noStrike" kern="1200" dirty="0">
              <a:ln>
                <a:noFill/>
              </a:ln>
              <a:solidFill>
                <a:srgbClr val="0000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6633"/>
                </a:solidFill>
                <a:latin typeface="Liberation Sans" pitchFamily="18"/>
                <a:ea typeface="DejaVu Sans" pitchFamily="2"/>
                <a:cs typeface="Lohit Hindi" pitchFamily="2"/>
              </a:rPr>
              <a:t>exception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FF6633"/>
                </a:solidFill>
                <a:latin typeface="Liberation Sans" pitchFamily="18"/>
                <a:ea typeface="DejaVu Sans" pitchFamily="2"/>
                <a:cs typeface="Lohit Hindi" pitchFamily="2"/>
              </a:rPr>
              <a:t>queries</a:t>
            </a:r>
            <a:endParaRPr lang="fr-FR" sz="1800" b="0" i="0" u="none" strike="noStrike" kern="1200" dirty="0">
              <a:ln>
                <a:noFill/>
              </a:ln>
              <a:solidFill>
                <a:srgbClr val="FF6633"/>
              </a:solidFill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Forme libre 18"/>
          <p:cNvSpPr/>
          <p:nvPr/>
        </p:nvSpPr>
        <p:spPr>
          <a:xfrm flipH="1">
            <a:off x="539552" y="5113581"/>
            <a:ext cx="1926977" cy="547667"/>
          </a:xfrm>
          <a:custGeom>
            <a:avLst>
              <a:gd name="f0" fmla="val -8811"/>
              <a:gd name="f1" fmla="val 0"/>
              <a:gd name="f2" fmla="val 345"/>
              <a:gd name="f3" fmla="val -4982"/>
              <a:gd name="f4" fmla="val 4439"/>
              <a:gd name="f5" fmla="val -977"/>
              <a:gd name="f6" fmla="val 4784"/>
              <a:gd name="f7" fmla="val 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pin -2147483647 f5 2147483647"/>
              <a:gd name="f21" fmla="pin -2147483647 f6 2147483647"/>
              <a:gd name="f22" fmla="val f16"/>
              <a:gd name="f23" fmla="val f17"/>
              <a:gd name="f24" fmla="val f18"/>
              <a:gd name="f25" fmla="val f19"/>
              <a:gd name="f26" fmla="val f20"/>
              <a:gd name="f27" fmla="val f21"/>
              <a:gd name="f28" fmla="*/ f16 f14 1"/>
              <a:gd name="f29" fmla="*/ f17 f15 1"/>
              <a:gd name="f30" fmla="*/ f18 f14 1"/>
              <a:gd name="f31" fmla="*/ f19 f15 1"/>
              <a:gd name="f32" fmla="*/ f20 f14 1"/>
              <a:gd name="f33" fmla="*/ f21 f15 1"/>
            </a:gdLst>
            <a:ahLst>
              <a:ahXY gdRefX="f0" minX="f12" maxX="f13" gdRefY="f2" minY="f12" maxY="f13">
                <a:pos x="f28" y="f29"/>
              </a:ahXY>
              <a:ahXY gdRefX="f3" minX="f12" maxX="f13" gdRefY="f4" minY="f12" maxY="f13">
                <a:pos x="f30" y="f31"/>
              </a:ahXY>
              <a:ahXY gdRefX="f5" minX="f12" maxX="f13" gdRefY="f6" minY="f12" maxY="f13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2" y="f23"/>
                </a:moveTo>
                <a:lnTo>
                  <a:pt x="f24" y="f25"/>
                </a:lnTo>
              </a:path>
              <a:path w="21600" h="21600">
                <a:moveTo>
                  <a:pt x="f24" y="f25"/>
                </a:moveTo>
                <a:lnTo>
                  <a:pt x="f26" y="f27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4: ...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rPr>
              <a:t>then</a:t>
            </a:r>
            <a:endParaRPr lang="fr-FR" sz="1800" b="0" i="0" u="none" strike="noStrike" kern="1200" dirty="0">
              <a:ln>
                <a:noFill/>
              </a:ln>
              <a:solidFill>
                <a:srgbClr val="0000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23B8DC"/>
                </a:solidFill>
                <a:latin typeface="Liberation Sans" pitchFamily="18"/>
                <a:ea typeface="DejaVu Sans" pitchFamily="2"/>
                <a:cs typeface="Lohit Hindi" pitchFamily="2"/>
              </a:rPr>
              <a:t>drilldown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23B8DC"/>
                </a:solidFill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23B8DC"/>
                </a:solidFill>
                <a:latin typeface="Liberation Sans" pitchFamily="18"/>
                <a:ea typeface="DejaVu Sans" pitchFamily="2"/>
                <a:cs typeface="Lohit Hindi" pitchFamily="2"/>
              </a:rPr>
              <a:t>queries</a:t>
            </a:r>
            <a:endParaRPr lang="fr-FR" sz="1800" b="0" i="0" u="none" strike="noStrike" kern="1200" dirty="0">
              <a:ln>
                <a:noFill/>
              </a:ln>
              <a:solidFill>
                <a:srgbClr val="23B8DC"/>
              </a:solidFill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85</a:t>
            </a:fld>
            <a:endParaRPr kumimoji="0"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86</a:t>
            </a:fld>
            <a:endParaRPr kumimoji="0"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approach?</a:t>
            </a:r>
            <a:endParaRPr lang="en-US" dirty="0" smtClean="0"/>
          </a:p>
          <a:p>
            <a:pPr lvl="1"/>
            <a:r>
              <a:rPr lang="en-US" dirty="0" smtClean="0"/>
              <a:t>Low formulation effort, proactive, not prescriptive, high expressiveness… yet to be proposed!</a:t>
            </a:r>
          </a:p>
          <a:p>
            <a:pPr lvl="1"/>
            <a:r>
              <a:rPr lang="en-US" dirty="0" smtClean="0"/>
              <a:t>Collaborative for naïve user, content-based for advanced user</a:t>
            </a:r>
          </a:p>
          <a:p>
            <a:r>
              <a:rPr lang="en-US" dirty="0" smtClean="0"/>
              <a:t>How about effectiveness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Need to categorize </a:t>
            </a:r>
            <a:r>
              <a:rPr lang="en-US" dirty="0" smtClean="0"/>
              <a:t>database user’s navigational behavior</a:t>
            </a:r>
          </a:p>
          <a:p>
            <a:pPr lvl="2"/>
            <a:r>
              <a:rPr lang="en-US" dirty="0" smtClean="0"/>
              <a:t>A taxonomy exists in the web but not in databases…</a:t>
            </a:r>
          </a:p>
          <a:p>
            <a:pPr lvl="1"/>
            <a:r>
              <a:rPr lang="en-US" dirty="0" smtClean="0"/>
              <a:t>What recommendation in what context?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87</a:t>
            </a:fld>
            <a:endParaRPr kumimoji="0"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open issues</a:t>
            </a:r>
          </a:p>
          <a:p>
            <a:pPr lvl="1"/>
            <a:r>
              <a:rPr lang="en-US" dirty="0" smtClean="0"/>
              <a:t>How to learn preferences?</a:t>
            </a:r>
          </a:p>
          <a:p>
            <a:pPr lvl="1"/>
            <a:r>
              <a:rPr lang="en-US" dirty="0" smtClean="0"/>
              <a:t>Can preferences be revised?</a:t>
            </a:r>
            <a:endParaRPr lang="en-US" dirty="0" smtClean="0"/>
          </a:p>
          <a:p>
            <a:pPr lvl="1"/>
            <a:r>
              <a:rPr lang="en-US" dirty="0" smtClean="0"/>
              <a:t>What about privacy?</a:t>
            </a:r>
            <a:endParaRPr lang="en-US" dirty="0" smtClean="0"/>
          </a:p>
          <a:p>
            <a:pPr lvl="1"/>
            <a:r>
              <a:rPr lang="en-US" dirty="0" smtClean="0"/>
              <a:t>What if transitivity is dropped?</a:t>
            </a:r>
          </a:p>
          <a:p>
            <a:pPr lvl="1"/>
            <a:r>
              <a:rPr lang="en-US" dirty="0" smtClean="0"/>
              <a:t>What if I don’t know what I prefer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to guess the user query intent?</a:t>
            </a:r>
          </a:p>
          <a:p>
            <a:pPr lvl="1"/>
            <a:r>
              <a:rPr lang="en-US" dirty="0" smtClean="0"/>
              <a:t>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88</a:t>
            </a:fld>
            <a:endParaRPr kumimoji="0"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89</a:t>
            </a:fld>
            <a:endParaRPr kumimoji="0"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Personalisation</a:t>
            </a:r>
            <a:endParaRPr lang="en-US" dirty="0" smtClean="0"/>
          </a:p>
          <a:p>
            <a:pPr lvl="1"/>
            <a:r>
              <a:rPr lang="en-US" dirty="0" smtClean="0"/>
              <a:t>A process that, given a database query q and some profile, computes another query q’ </a:t>
            </a:r>
            <a:r>
              <a:rPr lang="en-US" dirty="0" smtClean="0">
                <a:sym typeface="Symbol"/>
              </a:rPr>
              <a:t> q that has an added value for the user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A process that, given a database query q and some profile, computes another query q’ </a:t>
            </a:r>
            <a:r>
              <a:rPr lang="en-US" dirty="0" smtClean="0">
                <a:sym typeface="Symbol"/>
              </a:rPr>
              <a:t> q that has an added value for the user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What is outside the scope</a:t>
            </a:r>
          </a:p>
          <a:p>
            <a:pPr lvl="1"/>
            <a:r>
              <a:rPr lang="en-US" dirty="0" smtClean="0"/>
              <a:t>Other forms of query transformation (relaxation,  completion, etc.)</a:t>
            </a:r>
          </a:p>
          <a:p>
            <a:pPr lvl="1"/>
            <a:r>
              <a:rPr lang="en-US" dirty="0" smtClean="0"/>
              <a:t>Other data types (XML, etc.)</a:t>
            </a:r>
          </a:p>
          <a:p>
            <a:pPr lvl="1"/>
            <a:r>
              <a:rPr lang="en-US" dirty="0" smtClean="0"/>
              <a:t>Implementation and evaluation issues</a:t>
            </a:r>
          </a:p>
          <a:p>
            <a:pPr lvl="1"/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“The data deluge”, The economist (2010)</a:t>
            </a:r>
            <a:endParaRPr lang="en-US" dirty="0" smtClean="0"/>
          </a:p>
          <a:p>
            <a:pPr lvl="1"/>
            <a:r>
              <a:rPr lang="en-US" dirty="0" smtClean="0"/>
              <a:t>H. V. </a:t>
            </a:r>
            <a:r>
              <a:rPr lang="en-US" dirty="0" err="1" smtClean="0"/>
              <a:t>Jagadish</a:t>
            </a:r>
            <a:r>
              <a:rPr lang="en-US" dirty="0" smtClean="0"/>
              <a:t>, A. Chapman, A. </a:t>
            </a:r>
            <a:r>
              <a:rPr lang="en-US" dirty="0" err="1" smtClean="0"/>
              <a:t>Elkiss</a:t>
            </a:r>
            <a:r>
              <a:rPr lang="en-US" dirty="0" smtClean="0"/>
              <a:t>, M. </a:t>
            </a:r>
            <a:r>
              <a:rPr lang="en-US" dirty="0" err="1" smtClean="0"/>
              <a:t>Jayapandian</a:t>
            </a:r>
            <a:r>
              <a:rPr lang="en-US" dirty="0" smtClean="0"/>
              <a:t>, Y. Li, A. Nandi, C. Yu: “Making database systems usable”, SIGMOD (2007)</a:t>
            </a:r>
          </a:p>
          <a:p>
            <a:pPr lvl="1"/>
            <a:r>
              <a:rPr lang="en-US" dirty="0" smtClean="0"/>
              <a:t>N. </a:t>
            </a:r>
            <a:r>
              <a:rPr lang="en-US" dirty="0" err="1" smtClean="0"/>
              <a:t>Khoussainova</a:t>
            </a:r>
            <a:r>
              <a:rPr lang="en-US" dirty="0" smtClean="0"/>
              <a:t>, M. </a:t>
            </a:r>
            <a:r>
              <a:rPr lang="en-US" dirty="0" err="1" smtClean="0"/>
              <a:t>Balazinska</a:t>
            </a:r>
            <a:r>
              <a:rPr lang="en-US" dirty="0" smtClean="0"/>
              <a:t>, W. </a:t>
            </a:r>
            <a:r>
              <a:rPr lang="en-US" dirty="0" err="1" smtClean="0"/>
              <a:t>Gatterbauer</a:t>
            </a:r>
            <a:r>
              <a:rPr lang="en-US" dirty="0" smtClean="0"/>
              <a:t>, Y. Kwon, D. </a:t>
            </a:r>
            <a:r>
              <a:rPr lang="en-US" dirty="0" err="1" smtClean="0"/>
              <a:t>Suciu</a:t>
            </a:r>
            <a:r>
              <a:rPr lang="en-US" dirty="0" smtClean="0"/>
              <a:t>: “A Case for A Collaborative Query Management System”, CIDR (2009)</a:t>
            </a:r>
          </a:p>
          <a:p>
            <a:r>
              <a:rPr lang="en-US" dirty="0" smtClean="0"/>
              <a:t>Surveys</a:t>
            </a:r>
            <a:endParaRPr lang="en-US" dirty="0" smtClean="0"/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Koutrika</a:t>
            </a:r>
            <a:r>
              <a:rPr lang="en-US" dirty="0" smtClean="0"/>
              <a:t>, Y. Ioannidis, « Personalized systems, from an IR and DB perspective », tutorial at ICDE (2005)</a:t>
            </a:r>
          </a:p>
          <a:p>
            <a:pPr lvl="1"/>
            <a:r>
              <a:rPr lang="en-US" dirty="0" smtClean="0"/>
              <a:t>K. </a:t>
            </a:r>
            <a:r>
              <a:rPr lang="en-US" dirty="0" err="1" smtClean="0"/>
              <a:t>Stefanidis</a:t>
            </a:r>
            <a:r>
              <a:rPr lang="en-US" dirty="0" smtClean="0"/>
              <a:t>, G. </a:t>
            </a:r>
            <a:r>
              <a:rPr lang="en-US" dirty="0" err="1" smtClean="0"/>
              <a:t>Koutrika</a:t>
            </a:r>
            <a:r>
              <a:rPr lang="en-US" dirty="0" smtClean="0"/>
              <a:t>, E. </a:t>
            </a:r>
            <a:r>
              <a:rPr lang="en-US" dirty="0" err="1" smtClean="0"/>
              <a:t>Pitoura</a:t>
            </a:r>
            <a:r>
              <a:rPr lang="en-US" dirty="0" smtClean="0"/>
              <a:t> « A Survey on Representation, Composition and Application of Preferences in Database Systems », ACM Transactions on Database Systems,  to </a:t>
            </a:r>
            <a:r>
              <a:rPr lang="en-US" dirty="0" smtClean="0"/>
              <a:t>appear</a:t>
            </a:r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Adomavicius</a:t>
            </a:r>
            <a:r>
              <a:rPr lang="en-US" dirty="0" smtClean="0"/>
              <a:t>, A. </a:t>
            </a:r>
            <a:r>
              <a:rPr lang="en-US" dirty="0" err="1" smtClean="0"/>
              <a:t>Tuzhilin</a:t>
            </a:r>
            <a:r>
              <a:rPr lang="en-US" dirty="0" smtClean="0"/>
              <a:t>: “Toward the Next Generation of Recommender Systems: A Survey of the State-of-the-Art and Possible Extensions”, IEEE Trans. </a:t>
            </a:r>
            <a:r>
              <a:rPr lang="en-US" dirty="0" err="1" smtClean="0"/>
              <a:t>Knowl</a:t>
            </a:r>
            <a:r>
              <a:rPr lang="en-US" dirty="0" smtClean="0"/>
              <a:t>. Data Eng. (2005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90</a:t>
            </a:fld>
            <a:endParaRPr kumimoji="0"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on preferences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relational databases</a:t>
            </a:r>
          </a:p>
          <a:p>
            <a:pPr lvl="1"/>
            <a:r>
              <a:rPr lang="en-US" dirty="0" smtClean="0"/>
              <a:t>Preference Formulas</a:t>
            </a:r>
          </a:p>
          <a:p>
            <a:pPr lvl="2"/>
            <a:r>
              <a:rPr lang="en-US" dirty="0" smtClean="0"/>
              <a:t>J. </a:t>
            </a:r>
            <a:r>
              <a:rPr lang="en-US" dirty="0" err="1" smtClean="0"/>
              <a:t>Chomicki</a:t>
            </a:r>
            <a:r>
              <a:rPr lang="en-US" dirty="0" smtClean="0"/>
              <a:t>, « Preference Formulas in Relational Queries », ACM Transactions on Database Systems, 28(4), pp.427-466 (2003)</a:t>
            </a:r>
          </a:p>
          <a:p>
            <a:pPr lvl="1"/>
            <a:r>
              <a:rPr lang="en-US" dirty="0" smtClean="0"/>
              <a:t>Skyline Operator</a:t>
            </a:r>
          </a:p>
          <a:p>
            <a:pPr lvl="2"/>
            <a:r>
              <a:rPr lang="en-US" dirty="0" smtClean="0"/>
              <a:t>S. </a:t>
            </a:r>
            <a:r>
              <a:rPr lang="en-US" dirty="0" err="1" smtClean="0"/>
              <a:t>Börzsönyi</a:t>
            </a:r>
            <a:r>
              <a:rPr lang="en-US" dirty="0" smtClean="0"/>
              <a:t>, D. </a:t>
            </a:r>
            <a:r>
              <a:rPr lang="en-US" dirty="0" err="1" smtClean="0"/>
              <a:t>Kossmann</a:t>
            </a:r>
            <a:r>
              <a:rPr lang="en-US" dirty="0" smtClean="0"/>
              <a:t> &amp; K. Stocker, « The Skyline Operator », Proc. of ICDE, pp. 421 – 430 (2001)</a:t>
            </a:r>
          </a:p>
          <a:p>
            <a:pPr lvl="1"/>
            <a:r>
              <a:rPr lang="en-US" dirty="0" smtClean="0"/>
              <a:t>Preference SQL</a:t>
            </a:r>
          </a:p>
          <a:p>
            <a:pPr lvl="2"/>
            <a:r>
              <a:rPr lang="en-US" dirty="0" smtClean="0"/>
              <a:t>W. </a:t>
            </a:r>
            <a:r>
              <a:rPr lang="en-US" dirty="0" err="1" smtClean="0"/>
              <a:t>Kießling</a:t>
            </a:r>
            <a:r>
              <a:rPr lang="en-US" dirty="0" smtClean="0"/>
              <a:t>, G. </a:t>
            </a:r>
            <a:r>
              <a:rPr lang="en-US" dirty="0" err="1" smtClean="0"/>
              <a:t>Köstler</a:t>
            </a:r>
            <a:r>
              <a:rPr lang="en-US" dirty="0" smtClean="0"/>
              <a:t>, « Preference SQL - Design, Implementation, Experiences », Proc. of VLDB, pp. 990-1001 (2002)</a:t>
            </a:r>
          </a:p>
          <a:p>
            <a:pPr lvl="1"/>
            <a:r>
              <a:rPr lang="en-US" dirty="0" smtClean="0"/>
              <a:t>Query </a:t>
            </a:r>
            <a:r>
              <a:rPr lang="en-US" dirty="0" err="1" smtClean="0"/>
              <a:t>personalisation</a:t>
            </a:r>
            <a:endParaRPr lang="en-US" dirty="0" smtClean="0"/>
          </a:p>
          <a:p>
            <a:pPr lvl="2"/>
            <a:r>
              <a:rPr lang="en-US" dirty="0" smtClean="0"/>
              <a:t>G. </a:t>
            </a:r>
            <a:r>
              <a:rPr lang="en-US" dirty="0" err="1" smtClean="0"/>
              <a:t>Koutrika</a:t>
            </a:r>
            <a:r>
              <a:rPr lang="en-US" dirty="0" smtClean="0"/>
              <a:t>, Y. Ioannidis. Personalization of Queries in Database systems. In Proc. Of ICDE (2004)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91</a:t>
            </a:fld>
            <a:endParaRPr kumimoji="0"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on preferences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multidimensional databases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Rizzi</a:t>
            </a:r>
            <a:r>
              <a:rPr lang="en-US" dirty="0" smtClean="0"/>
              <a:t>. </a:t>
            </a:r>
            <a:r>
              <a:rPr lang="en-US" dirty="0" smtClean="0"/>
              <a:t>« </a:t>
            </a:r>
            <a:r>
              <a:rPr lang="en-US" dirty="0" smtClean="0"/>
              <a:t>OLAP Preferences: a research agenda ».  Proc DOLAP (2007)</a:t>
            </a:r>
          </a:p>
          <a:p>
            <a:pPr lvl="1"/>
            <a:r>
              <a:rPr lang="en-US" dirty="0" smtClean="0"/>
              <a:t>P. </a:t>
            </a:r>
            <a:r>
              <a:rPr lang="en-US" dirty="0" err="1" smtClean="0"/>
              <a:t>Biondi</a:t>
            </a:r>
            <a:r>
              <a:rPr lang="en-US" dirty="0" smtClean="0"/>
              <a:t>, M. </a:t>
            </a:r>
            <a:r>
              <a:rPr lang="en-US" dirty="0" err="1" smtClean="0"/>
              <a:t>Golfarelli</a:t>
            </a:r>
            <a:r>
              <a:rPr lang="en-US" dirty="0" smtClean="0"/>
              <a:t>, S. </a:t>
            </a:r>
            <a:r>
              <a:rPr lang="en-US" dirty="0" err="1" smtClean="0"/>
              <a:t>Rizzi</a:t>
            </a:r>
            <a:r>
              <a:rPr lang="en-US" dirty="0" smtClean="0"/>
              <a:t>. « </a:t>
            </a:r>
            <a:r>
              <a:rPr lang="en-US" dirty="0" err="1" smtClean="0"/>
              <a:t>myOLAP</a:t>
            </a:r>
            <a:r>
              <a:rPr lang="en-US" dirty="0" smtClean="0"/>
              <a:t>:  An Approach to Express and Evaluate OLAP Preferences ».  IEEE TKDE, to appear</a:t>
            </a:r>
          </a:p>
          <a:p>
            <a:pPr lvl="1"/>
            <a:r>
              <a:rPr lang="en-US" dirty="0" smtClean="0"/>
              <a:t>L. </a:t>
            </a:r>
            <a:r>
              <a:rPr lang="en-US" dirty="0" err="1" smtClean="0"/>
              <a:t>Bellatreche</a:t>
            </a:r>
            <a:r>
              <a:rPr lang="en-US" dirty="0" smtClean="0"/>
              <a:t>, A. Giacometti, D. Laurent, P. Marcel, H. </a:t>
            </a:r>
            <a:r>
              <a:rPr lang="en-US" dirty="0" err="1" smtClean="0"/>
              <a:t>Mouloudi</a:t>
            </a:r>
            <a:r>
              <a:rPr lang="en-US" dirty="0" smtClean="0"/>
              <a:t> « A Personalization Framework for OLAP Queries »,  Proc. of DOLAP (2005)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92</a:t>
            </a:fld>
            <a:endParaRPr kumimoji="0"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on recommendation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Existing approaches in relational databases</a:t>
            </a:r>
          </a:p>
          <a:p>
            <a:pPr lvl="1"/>
            <a:r>
              <a:rPr lang="en-US" dirty="0" smtClean="0"/>
              <a:t>YMAL</a:t>
            </a:r>
          </a:p>
          <a:p>
            <a:pPr lvl="2"/>
            <a:r>
              <a:rPr lang="pt-BR" dirty="0" smtClean="0"/>
              <a:t>Kostas Stefanidis, Marina Drosou, Evaggelia Pitoura, “You May Also Like Results in Relational Databases”, PersDB (2009)</a:t>
            </a:r>
            <a:endParaRPr lang="en-US" dirty="0" smtClean="0"/>
          </a:p>
          <a:p>
            <a:pPr lvl="1"/>
            <a:r>
              <a:rPr lang="en-US" dirty="0" err="1" smtClean="0"/>
              <a:t>QueRIE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Gloria C., M. </a:t>
            </a:r>
            <a:r>
              <a:rPr lang="en-US" dirty="0" err="1" smtClean="0"/>
              <a:t>Eirinaki</a:t>
            </a:r>
            <a:r>
              <a:rPr lang="en-US" dirty="0" smtClean="0"/>
              <a:t>, N. </a:t>
            </a:r>
            <a:r>
              <a:rPr lang="en-US" dirty="0" err="1" smtClean="0"/>
              <a:t>Polyzotis</a:t>
            </a:r>
            <a:r>
              <a:rPr lang="en-US" dirty="0" smtClean="0"/>
              <a:t>, “Query Recommendations for Interactive Database Exploration”, SSDBM (2009)</a:t>
            </a:r>
          </a:p>
          <a:p>
            <a:pPr lvl="2"/>
            <a:r>
              <a:rPr lang="en-US" dirty="0" smtClean="0"/>
              <a:t>J. </a:t>
            </a:r>
            <a:r>
              <a:rPr lang="en-US" dirty="0" err="1" smtClean="0"/>
              <a:t>Akbarnejad</a:t>
            </a:r>
            <a:r>
              <a:rPr lang="en-US" dirty="0" smtClean="0"/>
              <a:t>, G. </a:t>
            </a:r>
            <a:r>
              <a:rPr lang="en-US" dirty="0" err="1" smtClean="0"/>
              <a:t>Chatzopoulou</a:t>
            </a:r>
            <a:r>
              <a:rPr lang="en-US" dirty="0" smtClean="0"/>
              <a:t>, M. </a:t>
            </a:r>
            <a:r>
              <a:rPr lang="en-US" dirty="0" err="1" smtClean="0"/>
              <a:t>Eirinaki</a:t>
            </a:r>
            <a:r>
              <a:rPr lang="en-US" dirty="0" smtClean="0"/>
              <a:t>, S. </a:t>
            </a:r>
            <a:r>
              <a:rPr lang="en-US" dirty="0" err="1" smtClean="0"/>
              <a:t>Koshy</a:t>
            </a:r>
            <a:r>
              <a:rPr lang="en-US" dirty="0" smtClean="0"/>
              <a:t>, S. </a:t>
            </a:r>
            <a:r>
              <a:rPr lang="en-US" dirty="0" err="1" smtClean="0"/>
              <a:t>Mittal</a:t>
            </a:r>
            <a:r>
              <a:rPr lang="en-US" dirty="0" smtClean="0"/>
              <a:t>, D. On, N. </a:t>
            </a:r>
            <a:r>
              <a:rPr lang="en-US" dirty="0" err="1" smtClean="0"/>
              <a:t>Polyzotis</a:t>
            </a:r>
            <a:r>
              <a:rPr lang="en-US" dirty="0" smtClean="0"/>
              <a:t>, J. </a:t>
            </a:r>
            <a:r>
              <a:rPr lang="en-US" dirty="0" err="1" smtClean="0"/>
              <a:t>Swarubini</a:t>
            </a:r>
            <a:r>
              <a:rPr lang="en-US" dirty="0" smtClean="0"/>
              <a:t> </a:t>
            </a:r>
            <a:r>
              <a:rPr lang="en-US" dirty="0" err="1" smtClean="0"/>
              <a:t>Vindhiya</a:t>
            </a:r>
            <a:r>
              <a:rPr lang="en-US" dirty="0" smtClean="0"/>
              <a:t> </a:t>
            </a:r>
            <a:r>
              <a:rPr lang="en-US" dirty="0" err="1" smtClean="0"/>
              <a:t>Varman</a:t>
            </a:r>
            <a:r>
              <a:rPr lang="en-US" dirty="0" smtClean="0"/>
              <a:t>, “SQL </a:t>
            </a:r>
            <a:r>
              <a:rPr lang="en-US" dirty="0" err="1" smtClean="0"/>
              <a:t>QueRIE</a:t>
            </a:r>
            <a:r>
              <a:rPr lang="en-US" dirty="0" smtClean="0"/>
              <a:t> Recommendations”, PVLDB (2010)</a:t>
            </a:r>
          </a:p>
          <a:p>
            <a:pPr lvl="1"/>
            <a:r>
              <a:rPr lang="en-US" dirty="0" smtClean="0"/>
              <a:t>Recommending join queries</a:t>
            </a:r>
          </a:p>
          <a:p>
            <a:pPr lvl="2"/>
            <a:r>
              <a:rPr lang="en-US" dirty="0" smtClean="0"/>
              <a:t>X. Yang, C. M. </a:t>
            </a:r>
            <a:r>
              <a:rPr lang="en-US" dirty="0" err="1" smtClean="0"/>
              <a:t>Procopiuc</a:t>
            </a:r>
            <a:r>
              <a:rPr lang="en-US" dirty="0" smtClean="0"/>
              <a:t>, D. </a:t>
            </a:r>
            <a:r>
              <a:rPr lang="en-US" dirty="0" err="1" smtClean="0"/>
              <a:t>Srivastava</a:t>
            </a:r>
            <a:r>
              <a:rPr lang="en-US" dirty="0" smtClean="0"/>
              <a:t>, “Recommending Join Queries via Query Log Analysis”, ICDE (2009)</a:t>
            </a:r>
          </a:p>
          <a:p>
            <a:pPr lvl="1"/>
            <a:r>
              <a:rPr lang="en-US" dirty="0" err="1" smtClean="0"/>
              <a:t>SnipSuggest</a:t>
            </a:r>
            <a:endParaRPr lang="en-US" dirty="0" smtClean="0"/>
          </a:p>
          <a:p>
            <a:pPr lvl="2"/>
            <a:r>
              <a:rPr lang="en-US" dirty="0" smtClean="0"/>
              <a:t>N. </a:t>
            </a:r>
            <a:r>
              <a:rPr lang="en-US" dirty="0" err="1" smtClean="0"/>
              <a:t>Khoussainova</a:t>
            </a:r>
            <a:r>
              <a:rPr lang="en-US" dirty="0" smtClean="0"/>
              <a:t>, Y. Kwon, M. </a:t>
            </a:r>
            <a:r>
              <a:rPr lang="en-US" dirty="0" err="1" smtClean="0"/>
              <a:t>Balazinska</a:t>
            </a:r>
            <a:r>
              <a:rPr lang="en-US" dirty="0" smtClean="0"/>
              <a:t>, D. </a:t>
            </a:r>
            <a:r>
              <a:rPr lang="en-US" dirty="0" err="1" smtClean="0"/>
              <a:t>Suciu</a:t>
            </a:r>
            <a:r>
              <a:rPr lang="en-US" dirty="0" smtClean="0"/>
              <a:t>, “</a:t>
            </a:r>
            <a:r>
              <a:rPr lang="en-US" dirty="0" err="1" smtClean="0"/>
              <a:t>SnipSuggest</a:t>
            </a:r>
            <a:r>
              <a:rPr lang="en-US" dirty="0" smtClean="0"/>
              <a:t>: Context-Aware </a:t>
            </a:r>
            <a:r>
              <a:rPr lang="en-US" dirty="0" err="1" smtClean="0"/>
              <a:t>Autocompletion</a:t>
            </a:r>
            <a:r>
              <a:rPr lang="en-US" dirty="0" smtClean="0"/>
              <a:t> for SQL”, PVLDB (2010)</a:t>
            </a:r>
          </a:p>
          <a:p>
            <a:pPr lvl="2"/>
            <a:endParaRPr lang="en-US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93</a:t>
            </a:fld>
            <a:endParaRPr kumimoji="0"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on recommendation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OLAP query personalisation and recommendation</a:t>
            </a:r>
            <a:endParaRPr kumimoji="0"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Existing approaches in multidimensional databases</a:t>
            </a:r>
          </a:p>
          <a:p>
            <a:pPr lvl="1"/>
            <a:r>
              <a:rPr lang="en-US" dirty="0" smtClean="0"/>
              <a:t>Discovery driven analysis</a:t>
            </a:r>
          </a:p>
          <a:p>
            <a:pPr lvl="2"/>
            <a:r>
              <a:rPr lang="en-US" dirty="0" smtClean="0"/>
              <a:t>S. </a:t>
            </a:r>
            <a:r>
              <a:rPr lang="en-US" dirty="0" err="1" smtClean="0"/>
              <a:t>Sarawagi</a:t>
            </a:r>
            <a:r>
              <a:rPr lang="en-US" dirty="0" smtClean="0"/>
              <a:t>, “Explaining Differences in Multidimensional Aggregates”, VLDB (1999)</a:t>
            </a:r>
          </a:p>
          <a:p>
            <a:pPr lvl="2"/>
            <a:r>
              <a:rPr lang="en-US" dirty="0" smtClean="0"/>
              <a:t>S. </a:t>
            </a:r>
            <a:r>
              <a:rPr lang="en-US" dirty="0" err="1" smtClean="0"/>
              <a:t>Sarawagi</a:t>
            </a:r>
            <a:r>
              <a:rPr lang="en-US" dirty="0" smtClean="0"/>
              <a:t>, “User-Adaptive Exploration of Multidimensional Data”, VLDB (2000)</a:t>
            </a:r>
          </a:p>
          <a:p>
            <a:pPr lvl="2"/>
            <a:r>
              <a:rPr lang="en-US" dirty="0" smtClean="0"/>
              <a:t>G. </a:t>
            </a:r>
            <a:r>
              <a:rPr lang="en-US" dirty="0" err="1" smtClean="0"/>
              <a:t>Sathe</a:t>
            </a:r>
            <a:r>
              <a:rPr lang="en-US" dirty="0" smtClean="0"/>
              <a:t>, S. </a:t>
            </a:r>
            <a:r>
              <a:rPr lang="en-US" dirty="0" err="1" smtClean="0"/>
              <a:t>Sarawagi</a:t>
            </a:r>
            <a:r>
              <a:rPr lang="en-US" dirty="0" smtClean="0"/>
              <a:t>, “Intelligent Rollups in Multidimensional OLAP Data”, VLDB (2001)</a:t>
            </a:r>
          </a:p>
          <a:p>
            <a:pPr lvl="1"/>
            <a:r>
              <a:rPr lang="en-US" dirty="0" smtClean="0"/>
              <a:t>Profile-based</a:t>
            </a:r>
          </a:p>
          <a:p>
            <a:pPr lvl="2"/>
            <a:r>
              <a:rPr lang="en-US" dirty="0" smtClean="0"/>
              <a:t>H. </a:t>
            </a:r>
            <a:r>
              <a:rPr lang="en-US" dirty="0" err="1" smtClean="0"/>
              <a:t>Jerbi</a:t>
            </a:r>
            <a:r>
              <a:rPr lang="en-US" dirty="0" smtClean="0"/>
              <a:t>, F. </a:t>
            </a:r>
            <a:r>
              <a:rPr lang="en-US" dirty="0" err="1" smtClean="0"/>
              <a:t>Ravat</a:t>
            </a:r>
            <a:r>
              <a:rPr lang="en-US" dirty="0" smtClean="0"/>
              <a:t>, O. </a:t>
            </a:r>
            <a:r>
              <a:rPr lang="en-US" dirty="0" err="1" smtClean="0"/>
              <a:t>Teste</a:t>
            </a:r>
            <a:r>
              <a:rPr lang="en-US" dirty="0" smtClean="0"/>
              <a:t>, G. </a:t>
            </a:r>
            <a:r>
              <a:rPr lang="en-US" dirty="0" err="1" smtClean="0"/>
              <a:t>Zurfluh</a:t>
            </a:r>
            <a:r>
              <a:rPr lang="en-US" dirty="0" smtClean="0"/>
              <a:t>, “Preference-Based Recommendations for OLAP Analysis”, </a:t>
            </a:r>
            <a:r>
              <a:rPr lang="en-US" dirty="0" err="1" smtClean="0"/>
              <a:t>DaWaK</a:t>
            </a:r>
            <a:r>
              <a:rPr lang="en-US" dirty="0" smtClean="0"/>
              <a:t> (2009)</a:t>
            </a:r>
          </a:p>
          <a:p>
            <a:pPr lvl="1"/>
            <a:r>
              <a:rPr lang="en-US" dirty="0" smtClean="0"/>
              <a:t>History-based</a:t>
            </a:r>
          </a:p>
          <a:p>
            <a:pPr lvl="2"/>
            <a:r>
              <a:rPr lang="en-US" dirty="0" smtClean="0"/>
              <a:t>C. </a:t>
            </a:r>
            <a:r>
              <a:rPr lang="en-US" dirty="0" err="1" smtClean="0"/>
              <a:t>Sapia</a:t>
            </a:r>
            <a:r>
              <a:rPr lang="en-US" dirty="0" smtClean="0"/>
              <a:t>, “PROMISE: Predicting Query Behavior to Enable Predictive Caching Strategies for OLAP Systems”, </a:t>
            </a:r>
            <a:r>
              <a:rPr lang="en-US" dirty="0" err="1" smtClean="0"/>
              <a:t>DaWaK</a:t>
            </a:r>
            <a:r>
              <a:rPr lang="en-US" dirty="0" smtClean="0"/>
              <a:t> (2000)</a:t>
            </a:r>
          </a:p>
          <a:p>
            <a:pPr lvl="2"/>
            <a:r>
              <a:rPr lang="en-US" dirty="0" smtClean="0"/>
              <a:t>A. Giacometti, P. Marcel, E. </a:t>
            </a:r>
            <a:r>
              <a:rPr lang="en-US" dirty="0" err="1" smtClean="0"/>
              <a:t>Negre</a:t>
            </a:r>
            <a:r>
              <a:rPr lang="en-US" dirty="0" smtClean="0"/>
              <a:t>, A. </a:t>
            </a:r>
            <a:r>
              <a:rPr lang="en-US" dirty="0" err="1" smtClean="0"/>
              <a:t>Soulet</a:t>
            </a:r>
            <a:r>
              <a:rPr lang="en-US" dirty="0" smtClean="0"/>
              <a:t>, “Query recommendations for OLAP discovery driven analysis”, DOLAP (2009)</a:t>
            </a:r>
          </a:p>
          <a:p>
            <a:pPr lvl="2"/>
            <a:r>
              <a:rPr lang="en-US" dirty="0" smtClean="0"/>
              <a:t>Arnaud Giacometti, Patrick Marcel, Elsa </a:t>
            </a:r>
            <a:r>
              <a:rPr lang="en-US" dirty="0" err="1" smtClean="0"/>
              <a:t>Negre</a:t>
            </a:r>
            <a:r>
              <a:rPr lang="en-US" dirty="0" smtClean="0"/>
              <a:t>, “Recommending Multidimensional Queries” </a:t>
            </a:r>
            <a:r>
              <a:rPr lang="en-US" dirty="0" err="1" smtClean="0"/>
              <a:t>DaWaK</a:t>
            </a:r>
            <a:r>
              <a:rPr lang="en-US" dirty="0" smtClean="0"/>
              <a:t> (2009)</a:t>
            </a:r>
          </a:p>
          <a:p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eBISS 2011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94</a:t>
            </a:fld>
            <a:endParaRPr kumimoji="0"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3126</TotalTime>
  <Words>4764</Words>
  <Application>Microsoft Office PowerPoint</Application>
  <PresentationFormat>Affichage à l'écran (4:3)</PresentationFormat>
  <Paragraphs>1336</Paragraphs>
  <Slides>94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94</vt:i4>
      </vt:variant>
    </vt:vector>
  </HeadingPairs>
  <TitlesOfParts>
    <vt:vector size="95" baseType="lpstr">
      <vt:lpstr>Origin</vt:lpstr>
      <vt:lpstr>Query personalisation and recommendation in data warehouse: an overview</vt:lpstr>
      <vt:lpstr>Outline</vt:lpstr>
      <vt:lpstr>Introduction</vt:lpstr>
      <vt:lpstr>Why personalisation or recommendation?</vt:lpstr>
      <vt:lpstr>Why personalisation?</vt:lpstr>
      <vt:lpstr>Why personalisation in database?</vt:lpstr>
      <vt:lpstr>Why recommendation?</vt:lpstr>
      <vt:lpstr>Why recommendation in databases?</vt:lpstr>
      <vt:lpstr>Scope</vt:lpstr>
      <vt:lpstr>Categorisation: [Golfarelli &amp; Rizzi, 2010]</vt:lpstr>
      <vt:lpstr>Formulation effort</vt:lpstr>
      <vt:lpstr>Prescriptiveness</vt:lpstr>
      <vt:lpstr>Proactiveness (1)</vt:lpstr>
      <vt:lpstr>Proactiveness (2)</vt:lpstr>
      <vt:lpstr>Expressiveness</vt:lpstr>
      <vt:lpstr>Basics on preferences</vt:lpstr>
      <vt:lpstr>Example</vt:lpstr>
      <vt:lpstr>Example of representation</vt:lpstr>
      <vt:lpstr>Another formulation</vt:lpstr>
      <vt:lpstr>Qualitative versus quantitative</vt:lpstr>
      <vt:lpstr>Preferences are usually SPO</vt:lpstr>
      <vt:lpstr>Preference composition</vt:lpstr>
      <vt:lpstr>Example of quantitative composition</vt:lpstr>
      <vt:lpstr>Examples of qualitative composition</vt:lpstr>
      <vt:lpstr>Intersection P1 ∩  P2 (t &gt;∩ t’) if (t &gt;P1 t’) and (t &gt;P2 t’)</vt:lpstr>
      <vt:lpstr>Union P1 ∪ P2 (t &gt;∪ t’) if (t &gt;P1 t’) or (t &gt;P2 t’)</vt:lpstr>
      <vt:lpstr>Prioritization P1 ▹  P2 (t &gt;▹ t’) if (t &gt;P1 t’) or (¬(t’ &gt;P1 t) and (t &gt;P2 t’) )</vt:lpstr>
      <vt:lpstr>Pareto P1 ⊗ P2 (t &gt;⊗ t’) if ((t &gt;P1 t’) and (t &gt;P2 t’ or t ~P2 t’))  or ((t &gt;P2 t’) and (t &gt;P1 t’ or t ~P1 t’))</vt:lpstr>
      <vt:lpstr>Existing approaches</vt:lpstr>
      <vt:lpstr>Two approaches</vt:lpstr>
      <vt:lpstr>Winnow / BMO (Best-Matches-Only) </vt:lpstr>
      <vt:lpstr>Example</vt:lpstr>
      <vt:lpstr>Using Winnow to order results</vt:lpstr>
      <vt:lpstr>Example</vt:lpstr>
      <vt:lpstr>Preference SQL [Kießling, 2002]</vt:lpstr>
      <vt:lpstr>Preference SQL</vt:lpstr>
      <vt:lpstr>Example [Koutrika &amp; Ioannidis, 2005]</vt:lpstr>
      <vt:lpstr>User query</vt:lpstr>
      <vt:lpstr>Preference selection</vt:lpstr>
      <vt:lpstr>Query extension</vt:lpstr>
      <vt:lpstr>Existing approaches</vt:lpstr>
      <vt:lpstr>Peculiarities of data warehouses</vt:lpstr>
      <vt:lpstr>Two existing approaches</vt:lpstr>
      <vt:lpstr>[Bellatreche et al. 2005]</vt:lpstr>
      <vt:lpstr>Problem formulation</vt:lpstr>
      <vt:lpstr>Example of preferred query</vt:lpstr>
      <vt:lpstr>Principle</vt:lpstr>
      <vt:lpstr>Example of personalization (1)</vt:lpstr>
      <vt:lpstr>Example of personalization (2)</vt:lpstr>
      <vt:lpstr>Example of personalization (3)</vt:lpstr>
      <vt:lpstr>Example of personalization (4)</vt:lpstr>
      <vt:lpstr>Example of personalization (5)</vt:lpstr>
      <vt:lpstr>[Golfarelli &amp; Rizzi 2009,2011]</vt:lpstr>
      <vt:lpstr>Example of constructors</vt:lpstr>
      <vt:lpstr>Example of dominations</vt:lpstr>
      <vt:lpstr>Examples: wBT graph</vt:lpstr>
      <vt:lpstr>Improving proactiveness [Aligon &amp; al, 2011]</vt:lpstr>
      <vt:lpstr>Query recommendation</vt:lpstr>
      <vt:lpstr>Basics of recommender systems</vt:lpstr>
      <vt:lpstr>Recommender systems</vt:lpstr>
      <vt:lpstr>The basic model</vt:lpstr>
      <vt:lpstr>Three classical approaches</vt:lpstr>
      <vt:lpstr>Example of content-based recommendations: build item profile</vt:lpstr>
      <vt:lpstr>Example of content-based recommendations: build user profile</vt:lpstr>
      <vt:lpstr>Example of content-based recommendations: compare profiles</vt:lpstr>
      <vt:lpstr>Example of user-user collaborative: find similar users</vt:lpstr>
      <vt:lpstr>Example of user-user collaborative: compute score</vt:lpstr>
      <vt:lpstr>Existing approaches</vt:lpstr>
      <vt:lpstr>How to recommend? [PersDB@VLDB 2009]</vt:lpstr>
      <vt:lpstr>YMAL [PersDB@VLDB 2009] Example</vt:lpstr>
      <vt:lpstr>QueRIE [SSDBM 2009], [PVLDB 2010] </vt:lpstr>
      <vt:lpstr>Existing approaches</vt:lpstr>
      <vt:lpstr>Why recommendation?</vt:lpstr>
      <vt:lpstr>Profile?</vt:lpstr>
      <vt:lpstr>Expectations?</vt:lpstr>
      <vt:lpstr>Others?</vt:lpstr>
      <vt:lpstr>Four different approaches</vt:lpstr>
      <vt:lpstr>1. Preference-based recommendations [DaWaK 2009]</vt:lpstr>
      <vt:lpstr>2. Expectation-based recommendations Discovery driven analysis [VLDB 2000]</vt:lpstr>
      <vt:lpstr>2. Expectation-based recommendations Discovery driven analysis [DaWaK 2008]</vt:lpstr>
      <vt:lpstr>3. Log-based recommendations Promise [DaWaK 2000]</vt:lpstr>
      <vt:lpstr>3. Log-based recommendations [DaWaK 2009]</vt:lpstr>
      <vt:lpstr>3. Log-based recommendations [DaWaK 2009]</vt:lpstr>
      <vt:lpstr>4. Log and expectation-based recommendations [IJDWM 2011]</vt:lpstr>
      <vt:lpstr>4. Log and expectation-based recommendations [IJDWM 2011]</vt:lpstr>
      <vt:lpstr>Conclusion</vt:lpstr>
      <vt:lpstr>Conclusion</vt:lpstr>
      <vt:lpstr>Open issues</vt:lpstr>
      <vt:lpstr>Bibliography</vt:lpstr>
      <vt:lpstr>Bibliography</vt:lpstr>
      <vt:lpstr>Bibliography on preferences</vt:lpstr>
      <vt:lpstr>Bibliography on preferences</vt:lpstr>
      <vt:lpstr>Bibliography on recommendation</vt:lpstr>
      <vt:lpstr>Bibliography on recommendation</vt:lpstr>
    </vt:vector>
  </TitlesOfParts>
  <Company>Universite de 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recommendations in databases</dc:title>
  <dc:creator>marcel</dc:creator>
  <cp:lastModifiedBy>marcel</cp:lastModifiedBy>
  <cp:revision>467</cp:revision>
  <dcterms:created xsi:type="dcterms:W3CDTF">2011-04-21T14:12:57Z</dcterms:created>
  <dcterms:modified xsi:type="dcterms:W3CDTF">2011-06-21T14:40:53Z</dcterms:modified>
</cp:coreProperties>
</file>